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62" r:id="rId1"/>
  </p:sldMasterIdLst>
  <p:notesMasterIdLst>
    <p:notesMasterId r:id="rId15"/>
  </p:notesMasterIdLst>
  <p:sldIdLst>
    <p:sldId id="256" r:id="rId2"/>
    <p:sldId id="257" r:id="rId3"/>
    <p:sldId id="258" r:id="rId4"/>
    <p:sldId id="259" r:id="rId5"/>
    <p:sldId id="260" r:id="rId6"/>
    <p:sldId id="263" r:id="rId7"/>
    <p:sldId id="264" r:id="rId8"/>
    <p:sldId id="261" r:id="rId9"/>
    <p:sldId id="262"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18" autoAdjust="0"/>
    <p:restoredTop sz="94660"/>
  </p:normalViewPr>
  <p:slideViewPr>
    <p:cSldViewPr snapToGrid="0">
      <p:cViewPr varScale="1">
        <p:scale>
          <a:sx n="109" d="100"/>
          <a:sy n="109" d="100"/>
        </p:scale>
        <p:origin x="552" y="10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00B4105-B42D-43EA-80E9-C3FC74DBDE72}"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F1174F79-CFD1-410A-A142-AC834288969B}">
      <dgm:prSet phldrT="[Text]"/>
      <dgm:spPr/>
      <dgm:t>
        <a:bodyPr/>
        <a:lstStyle/>
        <a:p>
          <a:r>
            <a:rPr lang="en-US" smtClean="0"/>
            <a:t>Problem </a:t>
          </a:r>
          <a:endParaRPr lang="en-US"/>
        </a:p>
      </dgm:t>
    </dgm:pt>
    <dgm:pt modelId="{7C2F8C1B-7177-4AA3-BD18-1751B739E10A}" type="parTrans" cxnId="{7BAAA9D9-F508-420D-83B3-BCF43EDF11E5}">
      <dgm:prSet/>
      <dgm:spPr/>
      <dgm:t>
        <a:bodyPr/>
        <a:lstStyle/>
        <a:p>
          <a:endParaRPr lang="en-US"/>
        </a:p>
      </dgm:t>
    </dgm:pt>
    <dgm:pt modelId="{218597DB-AF85-48D4-A207-A98962B15637}" type="sibTrans" cxnId="{7BAAA9D9-F508-420D-83B3-BCF43EDF11E5}">
      <dgm:prSet/>
      <dgm:spPr/>
      <dgm:t>
        <a:bodyPr/>
        <a:lstStyle/>
        <a:p>
          <a:endParaRPr lang="en-US"/>
        </a:p>
      </dgm:t>
    </dgm:pt>
    <dgm:pt modelId="{0AE11FB9-D1C3-4D87-B00A-326BB6E9A2A5}">
      <dgm:prSet/>
      <dgm:spPr/>
      <dgm:t>
        <a:bodyPr/>
        <a:lstStyle/>
        <a:p>
          <a:r>
            <a:rPr lang="en-US" smtClean="0"/>
            <a:t>Due to the high level of volatility in the market, especially for food, it is imperative that organizations have more agility and accuracy in when they conduct their budget forecasting each year.</a:t>
          </a:r>
          <a:endParaRPr lang="en-US" dirty="0" smtClean="0"/>
        </a:p>
      </dgm:t>
    </dgm:pt>
    <dgm:pt modelId="{24677EE7-D380-49C7-B62C-F4B15181E41C}" type="parTrans" cxnId="{2D2E990D-6C77-4B98-9EB9-8D6EDBFFB34B}">
      <dgm:prSet/>
      <dgm:spPr/>
      <dgm:t>
        <a:bodyPr/>
        <a:lstStyle/>
        <a:p>
          <a:endParaRPr lang="en-US"/>
        </a:p>
      </dgm:t>
    </dgm:pt>
    <dgm:pt modelId="{8E3BE6C9-F7B8-4C22-824A-EE83857C6245}" type="sibTrans" cxnId="{2D2E990D-6C77-4B98-9EB9-8D6EDBFFB34B}">
      <dgm:prSet/>
      <dgm:spPr/>
      <dgm:t>
        <a:bodyPr/>
        <a:lstStyle/>
        <a:p>
          <a:endParaRPr lang="en-US"/>
        </a:p>
      </dgm:t>
    </dgm:pt>
    <dgm:pt modelId="{7A3A49C5-C228-4432-B37B-C7D4172D40C2}">
      <dgm:prSet/>
      <dgm:spPr/>
      <dgm:t>
        <a:bodyPr/>
        <a:lstStyle/>
        <a:p>
          <a:r>
            <a:rPr lang="en-US" smtClean="0"/>
            <a:t>Solution </a:t>
          </a:r>
          <a:endParaRPr lang="en-US" dirty="0" smtClean="0"/>
        </a:p>
      </dgm:t>
    </dgm:pt>
    <dgm:pt modelId="{0C411A40-A9E9-492E-864A-D84864392E20}" type="parTrans" cxnId="{0BFF00FC-EEC8-41FE-A0F3-B0E13B478E19}">
      <dgm:prSet/>
      <dgm:spPr/>
      <dgm:t>
        <a:bodyPr/>
        <a:lstStyle/>
        <a:p>
          <a:endParaRPr lang="en-US"/>
        </a:p>
      </dgm:t>
    </dgm:pt>
    <dgm:pt modelId="{A1E77B17-2E08-4B02-BF9D-B2F2595DCEE6}" type="sibTrans" cxnId="{0BFF00FC-EEC8-41FE-A0F3-B0E13B478E19}">
      <dgm:prSet/>
      <dgm:spPr/>
      <dgm:t>
        <a:bodyPr/>
        <a:lstStyle/>
        <a:p>
          <a:endParaRPr lang="en-US"/>
        </a:p>
      </dgm:t>
    </dgm:pt>
    <dgm:pt modelId="{8B3E5A30-02BA-43F4-AD70-B01B6830494A}">
      <dgm:prSet/>
      <dgm:spPr/>
      <dgm:t>
        <a:bodyPr/>
        <a:lstStyle/>
        <a:p>
          <a:r>
            <a:rPr lang="en-US" smtClean="0"/>
            <a:t>If organization were able to utilize market basket CPIs to forecast all of their budgets and not have to forecast for food with a separate CPI, they could more quickly adjust for inflation across the board. </a:t>
          </a:r>
          <a:endParaRPr lang="en-US" dirty="0" smtClean="0"/>
        </a:p>
      </dgm:t>
    </dgm:pt>
    <dgm:pt modelId="{4811C998-31D7-4542-84E9-4F63B4C8CA02}" type="parTrans" cxnId="{4DF62980-AFD1-462B-B375-D4ABB70BFB5F}">
      <dgm:prSet/>
      <dgm:spPr/>
      <dgm:t>
        <a:bodyPr/>
        <a:lstStyle/>
        <a:p>
          <a:endParaRPr lang="en-US"/>
        </a:p>
      </dgm:t>
    </dgm:pt>
    <dgm:pt modelId="{52AA1E8E-3652-47DB-A614-265CA688ECEA}" type="sibTrans" cxnId="{4DF62980-AFD1-462B-B375-D4ABB70BFB5F}">
      <dgm:prSet/>
      <dgm:spPr/>
      <dgm:t>
        <a:bodyPr/>
        <a:lstStyle/>
        <a:p>
          <a:endParaRPr lang="en-US"/>
        </a:p>
      </dgm:t>
    </dgm:pt>
    <dgm:pt modelId="{33388B6A-AA8A-4128-BE0F-98D73AE0AF3A}">
      <dgm:prSet/>
      <dgm:spPr/>
      <dgm:t>
        <a:bodyPr/>
        <a:lstStyle/>
        <a:p>
          <a:r>
            <a:rPr lang="en-US" smtClean="0"/>
            <a:t>Impact </a:t>
          </a:r>
          <a:endParaRPr lang="en-US" dirty="0" smtClean="0"/>
        </a:p>
      </dgm:t>
    </dgm:pt>
    <dgm:pt modelId="{68408F3F-8754-4260-BD47-7166A9FFBD7A}" type="parTrans" cxnId="{8BBEE3B8-B5ED-4BA5-B733-CE2DEFB8B6B5}">
      <dgm:prSet/>
      <dgm:spPr/>
      <dgm:t>
        <a:bodyPr/>
        <a:lstStyle/>
        <a:p>
          <a:endParaRPr lang="en-US"/>
        </a:p>
      </dgm:t>
    </dgm:pt>
    <dgm:pt modelId="{40D50D30-B514-422A-B4C4-4D14B2B52E4E}" type="sibTrans" cxnId="{8BBEE3B8-B5ED-4BA5-B733-CE2DEFB8B6B5}">
      <dgm:prSet/>
      <dgm:spPr/>
      <dgm:t>
        <a:bodyPr/>
        <a:lstStyle/>
        <a:p>
          <a:endParaRPr lang="en-US"/>
        </a:p>
      </dgm:t>
    </dgm:pt>
    <dgm:pt modelId="{50A03AA4-7DAD-4153-99F3-C3BF7321689A}">
      <dgm:prSet/>
      <dgm:spPr/>
      <dgm:t>
        <a:bodyPr/>
        <a:lstStyle/>
        <a:p>
          <a:r>
            <a:rPr lang="en-US" smtClean="0"/>
            <a:t>This would allow them to reforecast more often, quickly adjust spend based off of inflation, and be more agile with their budgets. </a:t>
          </a:r>
          <a:endParaRPr lang="en-US" dirty="0"/>
        </a:p>
      </dgm:t>
    </dgm:pt>
    <dgm:pt modelId="{8DAF7BCD-8F23-4279-A565-60E9708C62B6}" type="parTrans" cxnId="{0BAF339E-401B-4E69-8A85-94E9CBB18D08}">
      <dgm:prSet/>
      <dgm:spPr/>
      <dgm:t>
        <a:bodyPr/>
        <a:lstStyle/>
        <a:p>
          <a:endParaRPr lang="en-US"/>
        </a:p>
      </dgm:t>
    </dgm:pt>
    <dgm:pt modelId="{0A271B8F-C6DC-4663-A6A5-E9F1C6641FFF}" type="sibTrans" cxnId="{0BAF339E-401B-4E69-8A85-94E9CBB18D08}">
      <dgm:prSet/>
      <dgm:spPr/>
      <dgm:t>
        <a:bodyPr/>
        <a:lstStyle/>
        <a:p>
          <a:endParaRPr lang="en-US"/>
        </a:p>
      </dgm:t>
    </dgm:pt>
    <dgm:pt modelId="{28CE15E9-70EA-436E-9B24-CAD0CA9BCABD}" type="pres">
      <dgm:prSet presAssocID="{900B4105-B42D-43EA-80E9-C3FC74DBDE72}" presName="linear" presStyleCnt="0">
        <dgm:presLayoutVars>
          <dgm:dir/>
          <dgm:animLvl val="lvl"/>
          <dgm:resizeHandles val="exact"/>
        </dgm:presLayoutVars>
      </dgm:prSet>
      <dgm:spPr/>
      <dgm:t>
        <a:bodyPr/>
        <a:lstStyle/>
        <a:p>
          <a:endParaRPr lang="en-US"/>
        </a:p>
      </dgm:t>
    </dgm:pt>
    <dgm:pt modelId="{B2CA4A8B-D420-403F-8339-DDCC32E4D1A2}" type="pres">
      <dgm:prSet presAssocID="{F1174F79-CFD1-410A-A142-AC834288969B}" presName="parentLin" presStyleCnt="0"/>
      <dgm:spPr/>
    </dgm:pt>
    <dgm:pt modelId="{E408C024-8F40-47AA-9CCC-BE1476EB68D8}" type="pres">
      <dgm:prSet presAssocID="{F1174F79-CFD1-410A-A142-AC834288969B}" presName="parentLeftMargin" presStyleLbl="node1" presStyleIdx="0" presStyleCnt="3"/>
      <dgm:spPr/>
      <dgm:t>
        <a:bodyPr/>
        <a:lstStyle/>
        <a:p>
          <a:endParaRPr lang="en-US"/>
        </a:p>
      </dgm:t>
    </dgm:pt>
    <dgm:pt modelId="{B79869B9-8BB6-4ADA-9347-DB82FDDF2AC4}" type="pres">
      <dgm:prSet presAssocID="{F1174F79-CFD1-410A-A142-AC834288969B}" presName="parentText" presStyleLbl="node1" presStyleIdx="0" presStyleCnt="3">
        <dgm:presLayoutVars>
          <dgm:chMax val="0"/>
          <dgm:bulletEnabled val="1"/>
        </dgm:presLayoutVars>
      </dgm:prSet>
      <dgm:spPr/>
      <dgm:t>
        <a:bodyPr/>
        <a:lstStyle/>
        <a:p>
          <a:endParaRPr lang="en-US"/>
        </a:p>
      </dgm:t>
    </dgm:pt>
    <dgm:pt modelId="{76D7269E-BD5C-4D9D-A3A5-E22EB92DDF7C}" type="pres">
      <dgm:prSet presAssocID="{F1174F79-CFD1-410A-A142-AC834288969B}" presName="negativeSpace" presStyleCnt="0"/>
      <dgm:spPr/>
    </dgm:pt>
    <dgm:pt modelId="{77CEEDAA-383E-4CA8-B47C-D8CBC7F91A33}" type="pres">
      <dgm:prSet presAssocID="{F1174F79-CFD1-410A-A142-AC834288969B}" presName="childText" presStyleLbl="conFgAcc1" presStyleIdx="0" presStyleCnt="3">
        <dgm:presLayoutVars>
          <dgm:bulletEnabled val="1"/>
        </dgm:presLayoutVars>
      </dgm:prSet>
      <dgm:spPr/>
      <dgm:t>
        <a:bodyPr/>
        <a:lstStyle/>
        <a:p>
          <a:endParaRPr lang="en-US"/>
        </a:p>
      </dgm:t>
    </dgm:pt>
    <dgm:pt modelId="{CA37B29A-4E26-4686-B15C-D9285811439F}" type="pres">
      <dgm:prSet presAssocID="{218597DB-AF85-48D4-A207-A98962B15637}" presName="spaceBetweenRectangles" presStyleCnt="0"/>
      <dgm:spPr/>
    </dgm:pt>
    <dgm:pt modelId="{58CCF1B8-864E-436C-8FCA-0A359A9E1AE2}" type="pres">
      <dgm:prSet presAssocID="{7A3A49C5-C228-4432-B37B-C7D4172D40C2}" presName="parentLin" presStyleCnt="0"/>
      <dgm:spPr/>
    </dgm:pt>
    <dgm:pt modelId="{DEB57D61-1BF8-4D45-9E15-DF3DB9A2CD2F}" type="pres">
      <dgm:prSet presAssocID="{7A3A49C5-C228-4432-B37B-C7D4172D40C2}" presName="parentLeftMargin" presStyleLbl="node1" presStyleIdx="0" presStyleCnt="3"/>
      <dgm:spPr/>
      <dgm:t>
        <a:bodyPr/>
        <a:lstStyle/>
        <a:p>
          <a:endParaRPr lang="en-US"/>
        </a:p>
      </dgm:t>
    </dgm:pt>
    <dgm:pt modelId="{FA721961-8AD7-4BC4-9ADA-BBE8B62473A2}" type="pres">
      <dgm:prSet presAssocID="{7A3A49C5-C228-4432-B37B-C7D4172D40C2}" presName="parentText" presStyleLbl="node1" presStyleIdx="1" presStyleCnt="3">
        <dgm:presLayoutVars>
          <dgm:chMax val="0"/>
          <dgm:bulletEnabled val="1"/>
        </dgm:presLayoutVars>
      </dgm:prSet>
      <dgm:spPr/>
      <dgm:t>
        <a:bodyPr/>
        <a:lstStyle/>
        <a:p>
          <a:endParaRPr lang="en-US"/>
        </a:p>
      </dgm:t>
    </dgm:pt>
    <dgm:pt modelId="{EC76249F-EB38-4B79-813A-DBA481EB0E71}" type="pres">
      <dgm:prSet presAssocID="{7A3A49C5-C228-4432-B37B-C7D4172D40C2}" presName="negativeSpace" presStyleCnt="0"/>
      <dgm:spPr/>
    </dgm:pt>
    <dgm:pt modelId="{8191193C-A49A-40FB-8CB9-BF778484A40A}" type="pres">
      <dgm:prSet presAssocID="{7A3A49C5-C228-4432-B37B-C7D4172D40C2}" presName="childText" presStyleLbl="conFgAcc1" presStyleIdx="1" presStyleCnt="3">
        <dgm:presLayoutVars>
          <dgm:bulletEnabled val="1"/>
        </dgm:presLayoutVars>
      </dgm:prSet>
      <dgm:spPr/>
      <dgm:t>
        <a:bodyPr/>
        <a:lstStyle/>
        <a:p>
          <a:endParaRPr lang="en-US"/>
        </a:p>
      </dgm:t>
    </dgm:pt>
    <dgm:pt modelId="{534BECDA-B3C0-4A83-AFCE-DD0AEA4655AD}" type="pres">
      <dgm:prSet presAssocID="{A1E77B17-2E08-4B02-BF9D-B2F2595DCEE6}" presName="spaceBetweenRectangles" presStyleCnt="0"/>
      <dgm:spPr/>
    </dgm:pt>
    <dgm:pt modelId="{B8F7A5FB-C1AC-4D28-B07F-91AB71DBC737}" type="pres">
      <dgm:prSet presAssocID="{33388B6A-AA8A-4128-BE0F-98D73AE0AF3A}" presName="parentLin" presStyleCnt="0"/>
      <dgm:spPr/>
    </dgm:pt>
    <dgm:pt modelId="{BB3BD56B-AD43-4E70-B7AB-B1CBB357759E}" type="pres">
      <dgm:prSet presAssocID="{33388B6A-AA8A-4128-BE0F-98D73AE0AF3A}" presName="parentLeftMargin" presStyleLbl="node1" presStyleIdx="1" presStyleCnt="3"/>
      <dgm:spPr/>
      <dgm:t>
        <a:bodyPr/>
        <a:lstStyle/>
        <a:p>
          <a:endParaRPr lang="en-US"/>
        </a:p>
      </dgm:t>
    </dgm:pt>
    <dgm:pt modelId="{DBF32B51-294A-4E8C-A747-A035FB3EC9C3}" type="pres">
      <dgm:prSet presAssocID="{33388B6A-AA8A-4128-BE0F-98D73AE0AF3A}" presName="parentText" presStyleLbl="node1" presStyleIdx="2" presStyleCnt="3">
        <dgm:presLayoutVars>
          <dgm:chMax val="0"/>
          <dgm:bulletEnabled val="1"/>
        </dgm:presLayoutVars>
      </dgm:prSet>
      <dgm:spPr/>
      <dgm:t>
        <a:bodyPr/>
        <a:lstStyle/>
        <a:p>
          <a:endParaRPr lang="en-US"/>
        </a:p>
      </dgm:t>
    </dgm:pt>
    <dgm:pt modelId="{8D647A6B-4CAC-4B45-A282-C7843A92DECA}" type="pres">
      <dgm:prSet presAssocID="{33388B6A-AA8A-4128-BE0F-98D73AE0AF3A}" presName="negativeSpace" presStyleCnt="0"/>
      <dgm:spPr/>
    </dgm:pt>
    <dgm:pt modelId="{0414A0A4-21D2-4921-A3F9-A9C15F10396B}" type="pres">
      <dgm:prSet presAssocID="{33388B6A-AA8A-4128-BE0F-98D73AE0AF3A}" presName="childText" presStyleLbl="conFgAcc1" presStyleIdx="2" presStyleCnt="3">
        <dgm:presLayoutVars>
          <dgm:bulletEnabled val="1"/>
        </dgm:presLayoutVars>
      </dgm:prSet>
      <dgm:spPr/>
      <dgm:t>
        <a:bodyPr/>
        <a:lstStyle/>
        <a:p>
          <a:endParaRPr lang="en-US"/>
        </a:p>
      </dgm:t>
    </dgm:pt>
  </dgm:ptLst>
  <dgm:cxnLst>
    <dgm:cxn modelId="{38E9987A-6616-4E91-A55F-0C335CA0A59D}" type="presOf" srcId="{F1174F79-CFD1-410A-A142-AC834288969B}" destId="{E408C024-8F40-47AA-9CCC-BE1476EB68D8}" srcOrd="0" destOrd="0" presId="urn:microsoft.com/office/officeart/2005/8/layout/list1"/>
    <dgm:cxn modelId="{2D2E990D-6C77-4B98-9EB9-8D6EDBFFB34B}" srcId="{F1174F79-CFD1-410A-A142-AC834288969B}" destId="{0AE11FB9-D1C3-4D87-B00A-326BB6E9A2A5}" srcOrd="0" destOrd="0" parTransId="{24677EE7-D380-49C7-B62C-F4B15181E41C}" sibTransId="{8E3BE6C9-F7B8-4C22-824A-EE83857C6245}"/>
    <dgm:cxn modelId="{7BAAA9D9-F508-420D-83B3-BCF43EDF11E5}" srcId="{900B4105-B42D-43EA-80E9-C3FC74DBDE72}" destId="{F1174F79-CFD1-410A-A142-AC834288969B}" srcOrd="0" destOrd="0" parTransId="{7C2F8C1B-7177-4AA3-BD18-1751B739E10A}" sibTransId="{218597DB-AF85-48D4-A207-A98962B15637}"/>
    <dgm:cxn modelId="{99C463AB-5F28-4D93-94C2-7EB04A57EC44}" type="presOf" srcId="{7A3A49C5-C228-4432-B37B-C7D4172D40C2}" destId="{FA721961-8AD7-4BC4-9ADA-BBE8B62473A2}" srcOrd="1" destOrd="0" presId="urn:microsoft.com/office/officeart/2005/8/layout/list1"/>
    <dgm:cxn modelId="{E29A219B-737B-4F61-8DD0-3BD4AFDDB7D4}" type="presOf" srcId="{33388B6A-AA8A-4128-BE0F-98D73AE0AF3A}" destId="{DBF32B51-294A-4E8C-A747-A035FB3EC9C3}" srcOrd="1" destOrd="0" presId="urn:microsoft.com/office/officeart/2005/8/layout/list1"/>
    <dgm:cxn modelId="{B1720904-57A0-4C15-8470-1D27FB4276A0}" type="presOf" srcId="{7A3A49C5-C228-4432-B37B-C7D4172D40C2}" destId="{DEB57D61-1BF8-4D45-9E15-DF3DB9A2CD2F}" srcOrd="0" destOrd="0" presId="urn:microsoft.com/office/officeart/2005/8/layout/list1"/>
    <dgm:cxn modelId="{0BAF339E-401B-4E69-8A85-94E9CBB18D08}" srcId="{33388B6A-AA8A-4128-BE0F-98D73AE0AF3A}" destId="{50A03AA4-7DAD-4153-99F3-C3BF7321689A}" srcOrd="0" destOrd="0" parTransId="{8DAF7BCD-8F23-4279-A565-60E9708C62B6}" sibTransId="{0A271B8F-C6DC-4663-A6A5-E9F1C6641FFF}"/>
    <dgm:cxn modelId="{8BBEE3B8-B5ED-4BA5-B733-CE2DEFB8B6B5}" srcId="{900B4105-B42D-43EA-80E9-C3FC74DBDE72}" destId="{33388B6A-AA8A-4128-BE0F-98D73AE0AF3A}" srcOrd="2" destOrd="0" parTransId="{68408F3F-8754-4260-BD47-7166A9FFBD7A}" sibTransId="{40D50D30-B514-422A-B4C4-4D14B2B52E4E}"/>
    <dgm:cxn modelId="{0BFF00FC-EEC8-41FE-A0F3-B0E13B478E19}" srcId="{900B4105-B42D-43EA-80E9-C3FC74DBDE72}" destId="{7A3A49C5-C228-4432-B37B-C7D4172D40C2}" srcOrd="1" destOrd="0" parTransId="{0C411A40-A9E9-492E-864A-D84864392E20}" sibTransId="{A1E77B17-2E08-4B02-BF9D-B2F2595DCEE6}"/>
    <dgm:cxn modelId="{2739F680-0918-406E-BDB4-1AE4E20663BA}" type="presOf" srcId="{900B4105-B42D-43EA-80E9-C3FC74DBDE72}" destId="{28CE15E9-70EA-436E-9B24-CAD0CA9BCABD}" srcOrd="0" destOrd="0" presId="urn:microsoft.com/office/officeart/2005/8/layout/list1"/>
    <dgm:cxn modelId="{4DF62980-AFD1-462B-B375-D4ABB70BFB5F}" srcId="{7A3A49C5-C228-4432-B37B-C7D4172D40C2}" destId="{8B3E5A30-02BA-43F4-AD70-B01B6830494A}" srcOrd="0" destOrd="0" parTransId="{4811C998-31D7-4542-84E9-4F63B4C8CA02}" sibTransId="{52AA1E8E-3652-47DB-A614-265CA688ECEA}"/>
    <dgm:cxn modelId="{7AFA848F-7C57-4F34-8232-E73E08BA91E6}" type="presOf" srcId="{8B3E5A30-02BA-43F4-AD70-B01B6830494A}" destId="{8191193C-A49A-40FB-8CB9-BF778484A40A}" srcOrd="0" destOrd="0" presId="urn:microsoft.com/office/officeart/2005/8/layout/list1"/>
    <dgm:cxn modelId="{6C2CC2A5-BED5-4073-A4C9-E14A635D2215}" type="presOf" srcId="{0AE11FB9-D1C3-4D87-B00A-326BB6E9A2A5}" destId="{77CEEDAA-383E-4CA8-B47C-D8CBC7F91A33}" srcOrd="0" destOrd="0" presId="urn:microsoft.com/office/officeart/2005/8/layout/list1"/>
    <dgm:cxn modelId="{B439C158-AAA1-4D18-B198-018724C8A1D3}" type="presOf" srcId="{F1174F79-CFD1-410A-A142-AC834288969B}" destId="{B79869B9-8BB6-4ADA-9347-DB82FDDF2AC4}" srcOrd="1" destOrd="0" presId="urn:microsoft.com/office/officeart/2005/8/layout/list1"/>
    <dgm:cxn modelId="{29D0E87F-8286-4B1C-8BE8-60C818C506B9}" type="presOf" srcId="{33388B6A-AA8A-4128-BE0F-98D73AE0AF3A}" destId="{BB3BD56B-AD43-4E70-B7AB-B1CBB357759E}" srcOrd="0" destOrd="0" presId="urn:microsoft.com/office/officeart/2005/8/layout/list1"/>
    <dgm:cxn modelId="{763A8241-C594-4F76-BC8B-4B1E494B1CCE}" type="presOf" srcId="{50A03AA4-7DAD-4153-99F3-C3BF7321689A}" destId="{0414A0A4-21D2-4921-A3F9-A9C15F10396B}" srcOrd="0" destOrd="0" presId="urn:microsoft.com/office/officeart/2005/8/layout/list1"/>
    <dgm:cxn modelId="{8CE8299A-F9EB-4332-992A-BACCEE31B98F}" type="presParOf" srcId="{28CE15E9-70EA-436E-9B24-CAD0CA9BCABD}" destId="{B2CA4A8B-D420-403F-8339-DDCC32E4D1A2}" srcOrd="0" destOrd="0" presId="urn:microsoft.com/office/officeart/2005/8/layout/list1"/>
    <dgm:cxn modelId="{78602BCA-ADDE-4F14-BE8E-C762B3DBD678}" type="presParOf" srcId="{B2CA4A8B-D420-403F-8339-DDCC32E4D1A2}" destId="{E408C024-8F40-47AA-9CCC-BE1476EB68D8}" srcOrd="0" destOrd="0" presId="urn:microsoft.com/office/officeart/2005/8/layout/list1"/>
    <dgm:cxn modelId="{CE13A11D-39D6-49FD-A95A-D321CDA2D3E8}" type="presParOf" srcId="{B2CA4A8B-D420-403F-8339-DDCC32E4D1A2}" destId="{B79869B9-8BB6-4ADA-9347-DB82FDDF2AC4}" srcOrd="1" destOrd="0" presId="urn:microsoft.com/office/officeart/2005/8/layout/list1"/>
    <dgm:cxn modelId="{F229CA01-7B62-49A2-9C48-6856740A8FF0}" type="presParOf" srcId="{28CE15E9-70EA-436E-9B24-CAD0CA9BCABD}" destId="{76D7269E-BD5C-4D9D-A3A5-E22EB92DDF7C}" srcOrd="1" destOrd="0" presId="urn:microsoft.com/office/officeart/2005/8/layout/list1"/>
    <dgm:cxn modelId="{A905E424-EEF5-4F4E-A687-FBA57B0C1271}" type="presParOf" srcId="{28CE15E9-70EA-436E-9B24-CAD0CA9BCABD}" destId="{77CEEDAA-383E-4CA8-B47C-D8CBC7F91A33}" srcOrd="2" destOrd="0" presId="urn:microsoft.com/office/officeart/2005/8/layout/list1"/>
    <dgm:cxn modelId="{640DDF72-37BA-4B06-81F6-87137896F66F}" type="presParOf" srcId="{28CE15E9-70EA-436E-9B24-CAD0CA9BCABD}" destId="{CA37B29A-4E26-4686-B15C-D9285811439F}" srcOrd="3" destOrd="0" presId="urn:microsoft.com/office/officeart/2005/8/layout/list1"/>
    <dgm:cxn modelId="{1C3EBDD2-D486-4F07-BE1B-7EA29E4EF270}" type="presParOf" srcId="{28CE15E9-70EA-436E-9B24-CAD0CA9BCABD}" destId="{58CCF1B8-864E-436C-8FCA-0A359A9E1AE2}" srcOrd="4" destOrd="0" presId="urn:microsoft.com/office/officeart/2005/8/layout/list1"/>
    <dgm:cxn modelId="{81E62F05-41F5-41EB-A866-F964158C2626}" type="presParOf" srcId="{58CCF1B8-864E-436C-8FCA-0A359A9E1AE2}" destId="{DEB57D61-1BF8-4D45-9E15-DF3DB9A2CD2F}" srcOrd="0" destOrd="0" presId="urn:microsoft.com/office/officeart/2005/8/layout/list1"/>
    <dgm:cxn modelId="{64BE90E6-9C68-4B23-B3F9-A4115D45BA70}" type="presParOf" srcId="{58CCF1B8-864E-436C-8FCA-0A359A9E1AE2}" destId="{FA721961-8AD7-4BC4-9ADA-BBE8B62473A2}" srcOrd="1" destOrd="0" presId="urn:microsoft.com/office/officeart/2005/8/layout/list1"/>
    <dgm:cxn modelId="{EC442931-382B-48AF-970C-9BFD9ED2FED5}" type="presParOf" srcId="{28CE15E9-70EA-436E-9B24-CAD0CA9BCABD}" destId="{EC76249F-EB38-4B79-813A-DBA481EB0E71}" srcOrd="5" destOrd="0" presId="urn:microsoft.com/office/officeart/2005/8/layout/list1"/>
    <dgm:cxn modelId="{10A6F18B-EDD7-4F35-83AA-CD6E0A46824C}" type="presParOf" srcId="{28CE15E9-70EA-436E-9B24-CAD0CA9BCABD}" destId="{8191193C-A49A-40FB-8CB9-BF778484A40A}" srcOrd="6" destOrd="0" presId="urn:microsoft.com/office/officeart/2005/8/layout/list1"/>
    <dgm:cxn modelId="{E1D27DC1-73EF-4E43-8A66-509FB8696003}" type="presParOf" srcId="{28CE15E9-70EA-436E-9B24-CAD0CA9BCABD}" destId="{534BECDA-B3C0-4A83-AFCE-DD0AEA4655AD}" srcOrd="7" destOrd="0" presId="urn:microsoft.com/office/officeart/2005/8/layout/list1"/>
    <dgm:cxn modelId="{5BABD4EE-2E9F-49B1-87CD-4ACA3250F8EB}" type="presParOf" srcId="{28CE15E9-70EA-436E-9B24-CAD0CA9BCABD}" destId="{B8F7A5FB-C1AC-4D28-B07F-91AB71DBC737}" srcOrd="8" destOrd="0" presId="urn:microsoft.com/office/officeart/2005/8/layout/list1"/>
    <dgm:cxn modelId="{FEFBDC46-7B44-480D-9D57-F8B0F006865C}" type="presParOf" srcId="{B8F7A5FB-C1AC-4D28-B07F-91AB71DBC737}" destId="{BB3BD56B-AD43-4E70-B7AB-B1CBB357759E}" srcOrd="0" destOrd="0" presId="urn:microsoft.com/office/officeart/2005/8/layout/list1"/>
    <dgm:cxn modelId="{E37E3C1B-9F6F-4E47-BDC5-7A97603CAEBF}" type="presParOf" srcId="{B8F7A5FB-C1AC-4D28-B07F-91AB71DBC737}" destId="{DBF32B51-294A-4E8C-A747-A035FB3EC9C3}" srcOrd="1" destOrd="0" presId="urn:microsoft.com/office/officeart/2005/8/layout/list1"/>
    <dgm:cxn modelId="{DD7B0892-62C5-4FFE-B051-DC87F1DF1841}" type="presParOf" srcId="{28CE15E9-70EA-436E-9B24-CAD0CA9BCABD}" destId="{8D647A6B-4CAC-4B45-A282-C7843A92DECA}" srcOrd="9" destOrd="0" presId="urn:microsoft.com/office/officeart/2005/8/layout/list1"/>
    <dgm:cxn modelId="{CAD5E854-CCBC-4225-9359-EDD543FE5725}" type="presParOf" srcId="{28CE15E9-70EA-436E-9B24-CAD0CA9BCABD}" destId="{0414A0A4-21D2-4921-A3F9-A9C15F10396B}" srcOrd="10" destOrd="0" presId="urn:microsoft.com/office/officeart/2005/8/layout/list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756A988-4E3D-40FF-BAC2-816D8EAB2C2A}" type="doc">
      <dgm:prSet loTypeId="urn:microsoft.com/office/officeart/2005/8/layout/lProcess2" loCatId="list" qsTypeId="urn:microsoft.com/office/officeart/2005/8/quickstyle/simple1" qsCatId="simple" csTypeId="urn:microsoft.com/office/officeart/2005/8/colors/accent1_2" csCatId="accent1" phldr="1"/>
      <dgm:spPr/>
      <dgm:t>
        <a:bodyPr/>
        <a:lstStyle/>
        <a:p>
          <a:endParaRPr lang="en-US"/>
        </a:p>
      </dgm:t>
    </dgm:pt>
    <dgm:pt modelId="{98FDDE72-94A4-4FC0-9D49-A5C0D3044FDD}">
      <dgm:prSet phldrT="[Text]"/>
      <dgm:spPr/>
      <dgm:t>
        <a:bodyPr/>
        <a:lstStyle/>
        <a:p>
          <a:r>
            <a:rPr lang="en-US" dirty="0" smtClean="0"/>
            <a:t>Consumer Price Index</a:t>
          </a:r>
          <a:endParaRPr lang="en-US" dirty="0"/>
        </a:p>
      </dgm:t>
    </dgm:pt>
    <dgm:pt modelId="{3F5AEDF7-A4B1-49BD-92BF-F32D041C2C96}" type="parTrans" cxnId="{5B851E79-6CAA-4430-81D6-F95C5796D6A1}">
      <dgm:prSet/>
      <dgm:spPr/>
      <dgm:t>
        <a:bodyPr/>
        <a:lstStyle/>
        <a:p>
          <a:endParaRPr lang="en-US"/>
        </a:p>
      </dgm:t>
    </dgm:pt>
    <dgm:pt modelId="{6D3E5E33-E743-4F8C-9050-04377110642F}" type="sibTrans" cxnId="{5B851E79-6CAA-4430-81D6-F95C5796D6A1}">
      <dgm:prSet/>
      <dgm:spPr/>
      <dgm:t>
        <a:bodyPr/>
        <a:lstStyle/>
        <a:p>
          <a:endParaRPr lang="en-US"/>
        </a:p>
      </dgm:t>
    </dgm:pt>
    <dgm:pt modelId="{B0E256E8-F68A-4DD0-8973-6D81F894A04C}">
      <dgm:prSet phldrT="[Text]"/>
      <dgm:spPr/>
      <dgm:t>
        <a:bodyPr/>
        <a:lstStyle/>
        <a:p>
          <a:r>
            <a:rPr lang="en-US" dirty="0" smtClean="0"/>
            <a:t>Food Consumer Price Index</a:t>
          </a:r>
          <a:endParaRPr lang="en-US" dirty="0"/>
        </a:p>
      </dgm:t>
    </dgm:pt>
    <dgm:pt modelId="{443BFD35-D685-4C2E-B7AE-6071146F5D16}" type="parTrans" cxnId="{D58787FC-F005-4171-9D24-28BA73CB0B22}">
      <dgm:prSet/>
      <dgm:spPr/>
      <dgm:t>
        <a:bodyPr/>
        <a:lstStyle/>
        <a:p>
          <a:endParaRPr lang="en-US"/>
        </a:p>
      </dgm:t>
    </dgm:pt>
    <dgm:pt modelId="{4D77E091-B300-475C-B79F-A17FF2A46951}" type="sibTrans" cxnId="{D58787FC-F005-4171-9D24-28BA73CB0B22}">
      <dgm:prSet/>
      <dgm:spPr/>
      <dgm:t>
        <a:bodyPr/>
        <a:lstStyle/>
        <a:p>
          <a:endParaRPr lang="en-US"/>
        </a:p>
      </dgm:t>
    </dgm:pt>
    <dgm:pt modelId="{C063D803-BFF3-4206-9D6F-588DF7C6EC34}">
      <dgm:prSet phldrT="[Text]"/>
      <dgm:spPr/>
      <dgm:t>
        <a:bodyPr/>
        <a:lstStyle/>
        <a:p>
          <a:r>
            <a:rPr lang="en-US" dirty="0" smtClean="0"/>
            <a:t>Historical Grocery Spend</a:t>
          </a:r>
          <a:endParaRPr lang="en-US" dirty="0"/>
        </a:p>
      </dgm:t>
    </dgm:pt>
    <dgm:pt modelId="{B16C31EC-A882-47E6-97FF-25534733C084}" type="parTrans" cxnId="{764E2164-8350-43AF-A665-96F1CB903924}">
      <dgm:prSet/>
      <dgm:spPr/>
      <dgm:t>
        <a:bodyPr/>
        <a:lstStyle/>
        <a:p>
          <a:endParaRPr lang="en-US"/>
        </a:p>
      </dgm:t>
    </dgm:pt>
    <dgm:pt modelId="{099D3662-2250-465D-AB61-E28094F3B440}" type="sibTrans" cxnId="{764E2164-8350-43AF-A665-96F1CB903924}">
      <dgm:prSet/>
      <dgm:spPr/>
      <dgm:t>
        <a:bodyPr/>
        <a:lstStyle/>
        <a:p>
          <a:endParaRPr lang="en-US"/>
        </a:p>
      </dgm:t>
    </dgm:pt>
    <dgm:pt modelId="{4B6EFD35-811C-4892-905F-549A59810D48}">
      <dgm:prSet phldrT="[Text]"/>
      <dgm:spPr/>
      <dgm:t>
        <a:bodyPr/>
        <a:lstStyle/>
        <a:p>
          <a:r>
            <a:rPr lang="en-US" dirty="0" smtClean="0"/>
            <a:t>National 2021 CPI</a:t>
          </a:r>
          <a:endParaRPr lang="en-US" dirty="0"/>
        </a:p>
      </dgm:t>
    </dgm:pt>
    <dgm:pt modelId="{F472FBBD-C25F-4C13-9E00-CA52E42AC080}" type="parTrans" cxnId="{B9C6CA04-29ED-45E3-B309-DFF6BA7A02F0}">
      <dgm:prSet/>
      <dgm:spPr/>
    </dgm:pt>
    <dgm:pt modelId="{D8322D69-4DD9-4030-825A-86633C12F9FB}" type="sibTrans" cxnId="{B9C6CA04-29ED-45E3-B309-DFF6BA7A02F0}">
      <dgm:prSet/>
      <dgm:spPr/>
    </dgm:pt>
    <dgm:pt modelId="{E971C57B-C62A-48DD-97D1-B0647ED2EAC3}">
      <dgm:prSet phldrT="[Text]"/>
      <dgm:spPr/>
      <dgm:t>
        <a:bodyPr/>
        <a:lstStyle/>
        <a:p>
          <a:r>
            <a:rPr lang="en-US" dirty="0" smtClean="0"/>
            <a:t>Goods and Services Market Basket</a:t>
          </a:r>
          <a:endParaRPr lang="en-US" dirty="0"/>
        </a:p>
      </dgm:t>
    </dgm:pt>
    <dgm:pt modelId="{4614E75C-FBE5-4662-B025-1E547032C792}" type="parTrans" cxnId="{F93CF5BC-CDE8-47D1-BAA9-E14CC360A9FA}">
      <dgm:prSet/>
      <dgm:spPr/>
    </dgm:pt>
    <dgm:pt modelId="{0CD72F9F-FA20-4070-80A8-7F07EB39D069}" type="sibTrans" cxnId="{F93CF5BC-CDE8-47D1-BAA9-E14CC360A9FA}">
      <dgm:prSet/>
      <dgm:spPr/>
    </dgm:pt>
    <dgm:pt modelId="{12A5789F-C892-410C-B6AD-2B05B781DB28}">
      <dgm:prSet phldrT="[Text]"/>
      <dgm:spPr/>
      <dgm:t>
        <a:bodyPr/>
        <a:lstStyle/>
        <a:p>
          <a:r>
            <a:rPr lang="en-US" dirty="0" smtClean="0"/>
            <a:t>1 Food and Beverage CPI</a:t>
          </a:r>
          <a:endParaRPr lang="en-US" dirty="0"/>
        </a:p>
      </dgm:t>
    </dgm:pt>
    <dgm:pt modelId="{9C89EC4A-B306-4768-BA12-97C41662FE81}" type="parTrans" cxnId="{C7654FCC-CFD5-4915-876C-97718357C60A}">
      <dgm:prSet/>
      <dgm:spPr/>
    </dgm:pt>
    <dgm:pt modelId="{EBF048E2-6B22-4FF9-9ED2-6C595E897EEE}" type="sibTrans" cxnId="{C7654FCC-CFD5-4915-876C-97718357C60A}">
      <dgm:prSet/>
      <dgm:spPr/>
    </dgm:pt>
    <dgm:pt modelId="{AD57CDA1-87FB-4C97-B018-C4106F426809}">
      <dgm:prSet phldrT="[Text]"/>
      <dgm:spPr/>
      <dgm:t>
        <a:bodyPr/>
        <a:lstStyle/>
        <a:p>
          <a:r>
            <a:rPr lang="en-US" dirty="0" smtClean="0"/>
            <a:t>2 Food and Beverage CPI</a:t>
          </a:r>
          <a:endParaRPr lang="en-US" dirty="0"/>
        </a:p>
      </dgm:t>
    </dgm:pt>
    <dgm:pt modelId="{30DF9D03-BEEE-49E4-AF12-6AD5421AC7B5}" type="parTrans" cxnId="{538CF4EC-4E76-4B3B-B71A-3059474FC6AE}">
      <dgm:prSet/>
      <dgm:spPr/>
    </dgm:pt>
    <dgm:pt modelId="{A5916B31-2F48-4AEC-B151-4A5CEFF0C98B}" type="sibTrans" cxnId="{538CF4EC-4E76-4B3B-B71A-3059474FC6AE}">
      <dgm:prSet/>
      <dgm:spPr/>
    </dgm:pt>
    <dgm:pt modelId="{B11FDB92-88BE-4213-8C00-D3ED49538AF6}">
      <dgm:prSet phldrT="[Text]"/>
      <dgm:spPr/>
      <dgm:t>
        <a:bodyPr/>
        <a:lstStyle/>
        <a:p>
          <a:r>
            <a:rPr lang="en-US" dirty="0" smtClean="0"/>
            <a:t>3 Food and Beverage CPI </a:t>
          </a:r>
          <a:endParaRPr lang="en-US" dirty="0"/>
        </a:p>
      </dgm:t>
    </dgm:pt>
    <dgm:pt modelId="{714AF1F7-0D7F-46D6-BC16-4CF058466DE8}" type="parTrans" cxnId="{35DF5328-7814-403B-95E6-CC1656CD3990}">
      <dgm:prSet/>
      <dgm:spPr/>
    </dgm:pt>
    <dgm:pt modelId="{47101D20-2AD3-4E3C-A809-89AC88008364}" type="sibTrans" cxnId="{35DF5328-7814-403B-95E6-CC1656CD3990}">
      <dgm:prSet/>
      <dgm:spPr/>
    </dgm:pt>
    <dgm:pt modelId="{60BC7371-C25C-4EB8-9799-AE602B3F3D94}">
      <dgm:prSet phldrT="[Text]"/>
      <dgm:spPr/>
      <dgm:t>
        <a:bodyPr/>
        <a:lstStyle/>
        <a:p>
          <a:r>
            <a:rPr lang="en-US" dirty="0" smtClean="0"/>
            <a:t>1 Historical Food Spend</a:t>
          </a:r>
          <a:endParaRPr lang="en-US" dirty="0"/>
        </a:p>
      </dgm:t>
    </dgm:pt>
    <dgm:pt modelId="{F27ED22C-3ADD-47B8-B7DF-04BC5BC8FC64}" type="parTrans" cxnId="{04C56D75-1B30-4998-BFB6-4E44465F7AAD}">
      <dgm:prSet/>
      <dgm:spPr/>
    </dgm:pt>
    <dgm:pt modelId="{F6892350-093A-414C-A9FC-E7E3B26A7DBC}" type="sibTrans" cxnId="{04C56D75-1B30-4998-BFB6-4E44465F7AAD}">
      <dgm:prSet/>
      <dgm:spPr/>
    </dgm:pt>
    <dgm:pt modelId="{3FF68BC3-1752-40B4-B84F-C2DC7871B5F7}">
      <dgm:prSet phldrT="[Text]"/>
      <dgm:spPr/>
      <dgm:t>
        <a:bodyPr/>
        <a:lstStyle/>
        <a:p>
          <a:r>
            <a:rPr lang="en-US" dirty="0" smtClean="0"/>
            <a:t>2 Historical Food Spend</a:t>
          </a:r>
          <a:endParaRPr lang="en-US" dirty="0"/>
        </a:p>
      </dgm:t>
    </dgm:pt>
    <dgm:pt modelId="{4777215C-6435-4AE3-88CA-5F86B1871AF3}" type="parTrans" cxnId="{CA171B92-53F8-4BFF-8EF4-E9D5B2C99FAD}">
      <dgm:prSet/>
      <dgm:spPr/>
    </dgm:pt>
    <dgm:pt modelId="{6DB6FADF-614E-4878-AC8D-756AA05001D7}" type="sibTrans" cxnId="{CA171B92-53F8-4BFF-8EF4-E9D5B2C99FAD}">
      <dgm:prSet/>
      <dgm:spPr/>
    </dgm:pt>
    <dgm:pt modelId="{C42BB963-C629-4F04-84CA-BE0BD0BC2A02}" type="pres">
      <dgm:prSet presAssocID="{D756A988-4E3D-40FF-BAC2-816D8EAB2C2A}" presName="theList" presStyleCnt="0">
        <dgm:presLayoutVars>
          <dgm:dir/>
          <dgm:animLvl val="lvl"/>
          <dgm:resizeHandles val="exact"/>
        </dgm:presLayoutVars>
      </dgm:prSet>
      <dgm:spPr/>
      <dgm:t>
        <a:bodyPr/>
        <a:lstStyle/>
        <a:p>
          <a:endParaRPr lang="en-US"/>
        </a:p>
      </dgm:t>
    </dgm:pt>
    <dgm:pt modelId="{BD62DCAA-EA4C-4454-9A2B-FC5B362147B6}" type="pres">
      <dgm:prSet presAssocID="{98FDDE72-94A4-4FC0-9D49-A5C0D3044FDD}" presName="compNode" presStyleCnt="0"/>
      <dgm:spPr/>
    </dgm:pt>
    <dgm:pt modelId="{26E12996-15B9-4488-AB4B-E06D80633CC6}" type="pres">
      <dgm:prSet presAssocID="{98FDDE72-94A4-4FC0-9D49-A5C0D3044FDD}" presName="aNode" presStyleLbl="bgShp" presStyleIdx="0" presStyleCnt="3"/>
      <dgm:spPr/>
      <dgm:t>
        <a:bodyPr/>
        <a:lstStyle/>
        <a:p>
          <a:endParaRPr lang="en-US"/>
        </a:p>
      </dgm:t>
    </dgm:pt>
    <dgm:pt modelId="{4740A036-61B9-4E90-A4E0-0E503C1B0F91}" type="pres">
      <dgm:prSet presAssocID="{98FDDE72-94A4-4FC0-9D49-A5C0D3044FDD}" presName="textNode" presStyleLbl="bgShp" presStyleIdx="0" presStyleCnt="3"/>
      <dgm:spPr/>
      <dgm:t>
        <a:bodyPr/>
        <a:lstStyle/>
        <a:p>
          <a:endParaRPr lang="en-US"/>
        </a:p>
      </dgm:t>
    </dgm:pt>
    <dgm:pt modelId="{071DC043-C485-47C3-AE66-046349B0484A}" type="pres">
      <dgm:prSet presAssocID="{98FDDE72-94A4-4FC0-9D49-A5C0D3044FDD}" presName="compChildNode" presStyleCnt="0"/>
      <dgm:spPr/>
    </dgm:pt>
    <dgm:pt modelId="{8E70559F-CB03-4BF5-A977-FCD9CAEAE3F9}" type="pres">
      <dgm:prSet presAssocID="{98FDDE72-94A4-4FC0-9D49-A5C0D3044FDD}" presName="theInnerList" presStyleCnt="0"/>
      <dgm:spPr/>
    </dgm:pt>
    <dgm:pt modelId="{6063DFCC-D825-4EB4-9BEE-E3F33B95AB99}" type="pres">
      <dgm:prSet presAssocID="{4B6EFD35-811C-4892-905F-549A59810D48}" presName="childNode" presStyleLbl="node1" presStyleIdx="0" presStyleCnt="7">
        <dgm:presLayoutVars>
          <dgm:bulletEnabled val="1"/>
        </dgm:presLayoutVars>
      </dgm:prSet>
      <dgm:spPr/>
      <dgm:t>
        <a:bodyPr/>
        <a:lstStyle/>
        <a:p>
          <a:endParaRPr lang="en-US"/>
        </a:p>
      </dgm:t>
    </dgm:pt>
    <dgm:pt modelId="{0EA2713A-4FFE-44C7-976C-A78B22B8DA5A}" type="pres">
      <dgm:prSet presAssocID="{4B6EFD35-811C-4892-905F-549A59810D48}" presName="aSpace2" presStyleCnt="0"/>
      <dgm:spPr/>
    </dgm:pt>
    <dgm:pt modelId="{0FF30727-0761-49B5-A490-69E7A56A39C0}" type="pres">
      <dgm:prSet presAssocID="{E971C57B-C62A-48DD-97D1-B0647ED2EAC3}" presName="childNode" presStyleLbl="node1" presStyleIdx="1" presStyleCnt="7">
        <dgm:presLayoutVars>
          <dgm:bulletEnabled val="1"/>
        </dgm:presLayoutVars>
      </dgm:prSet>
      <dgm:spPr/>
      <dgm:t>
        <a:bodyPr/>
        <a:lstStyle/>
        <a:p>
          <a:endParaRPr lang="en-US"/>
        </a:p>
      </dgm:t>
    </dgm:pt>
    <dgm:pt modelId="{3AAA2EB2-31E6-4DCD-9CF3-4EBD28417BCC}" type="pres">
      <dgm:prSet presAssocID="{98FDDE72-94A4-4FC0-9D49-A5C0D3044FDD}" presName="aSpace" presStyleCnt="0"/>
      <dgm:spPr/>
    </dgm:pt>
    <dgm:pt modelId="{A8B007E0-49C0-4C01-B700-76B8C7711344}" type="pres">
      <dgm:prSet presAssocID="{B0E256E8-F68A-4DD0-8973-6D81F894A04C}" presName="compNode" presStyleCnt="0"/>
      <dgm:spPr/>
    </dgm:pt>
    <dgm:pt modelId="{AAFA8985-AB6C-4C78-8BD5-DEB8474C53C7}" type="pres">
      <dgm:prSet presAssocID="{B0E256E8-F68A-4DD0-8973-6D81F894A04C}" presName="aNode" presStyleLbl="bgShp" presStyleIdx="1" presStyleCnt="3"/>
      <dgm:spPr/>
      <dgm:t>
        <a:bodyPr/>
        <a:lstStyle/>
        <a:p>
          <a:endParaRPr lang="en-US"/>
        </a:p>
      </dgm:t>
    </dgm:pt>
    <dgm:pt modelId="{A2E5FF94-63BE-487A-9548-BA707A5173F1}" type="pres">
      <dgm:prSet presAssocID="{B0E256E8-F68A-4DD0-8973-6D81F894A04C}" presName="textNode" presStyleLbl="bgShp" presStyleIdx="1" presStyleCnt="3"/>
      <dgm:spPr/>
      <dgm:t>
        <a:bodyPr/>
        <a:lstStyle/>
        <a:p>
          <a:endParaRPr lang="en-US"/>
        </a:p>
      </dgm:t>
    </dgm:pt>
    <dgm:pt modelId="{7DF6CA85-6375-436D-A838-E1615EB0C59D}" type="pres">
      <dgm:prSet presAssocID="{B0E256E8-F68A-4DD0-8973-6D81F894A04C}" presName="compChildNode" presStyleCnt="0"/>
      <dgm:spPr/>
    </dgm:pt>
    <dgm:pt modelId="{F25DE4FA-9926-4BC4-AC19-29B6A610D257}" type="pres">
      <dgm:prSet presAssocID="{B0E256E8-F68A-4DD0-8973-6D81F894A04C}" presName="theInnerList" presStyleCnt="0"/>
      <dgm:spPr/>
    </dgm:pt>
    <dgm:pt modelId="{865223F6-17B5-4AED-8CDB-117D80617E3E}" type="pres">
      <dgm:prSet presAssocID="{12A5789F-C892-410C-B6AD-2B05B781DB28}" presName="childNode" presStyleLbl="node1" presStyleIdx="2" presStyleCnt="7">
        <dgm:presLayoutVars>
          <dgm:bulletEnabled val="1"/>
        </dgm:presLayoutVars>
      </dgm:prSet>
      <dgm:spPr/>
      <dgm:t>
        <a:bodyPr/>
        <a:lstStyle/>
        <a:p>
          <a:endParaRPr lang="en-US"/>
        </a:p>
      </dgm:t>
    </dgm:pt>
    <dgm:pt modelId="{3C84200B-6BEB-4B38-A0AB-FC7C0E3CEC71}" type="pres">
      <dgm:prSet presAssocID="{12A5789F-C892-410C-B6AD-2B05B781DB28}" presName="aSpace2" presStyleCnt="0"/>
      <dgm:spPr/>
    </dgm:pt>
    <dgm:pt modelId="{250B8376-5070-4A74-9B7C-75E9A8AC2FCC}" type="pres">
      <dgm:prSet presAssocID="{AD57CDA1-87FB-4C97-B018-C4106F426809}" presName="childNode" presStyleLbl="node1" presStyleIdx="3" presStyleCnt="7">
        <dgm:presLayoutVars>
          <dgm:bulletEnabled val="1"/>
        </dgm:presLayoutVars>
      </dgm:prSet>
      <dgm:spPr/>
      <dgm:t>
        <a:bodyPr/>
        <a:lstStyle/>
        <a:p>
          <a:endParaRPr lang="en-US"/>
        </a:p>
      </dgm:t>
    </dgm:pt>
    <dgm:pt modelId="{CF62923E-BB6A-4454-B39B-9A80C0E02D2E}" type="pres">
      <dgm:prSet presAssocID="{AD57CDA1-87FB-4C97-B018-C4106F426809}" presName="aSpace2" presStyleCnt="0"/>
      <dgm:spPr/>
    </dgm:pt>
    <dgm:pt modelId="{11ABB074-694B-434E-9BBA-5F2025AD725B}" type="pres">
      <dgm:prSet presAssocID="{B11FDB92-88BE-4213-8C00-D3ED49538AF6}" presName="childNode" presStyleLbl="node1" presStyleIdx="4" presStyleCnt="7">
        <dgm:presLayoutVars>
          <dgm:bulletEnabled val="1"/>
        </dgm:presLayoutVars>
      </dgm:prSet>
      <dgm:spPr/>
      <dgm:t>
        <a:bodyPr/>
        <a:lstStyle/>
        <a:p>
          <a:endParaRPr lang="en-US"/>
        </a:p>
      </dgm:t>
    </dgm:pt>
    <dgm:pt modelId="{AFF87A95-CD05-4B2F-8A8F-14367D8BF200}" type="pres">
      <dgm:prSet presAssocID="{B0E256E8-F68A-4DD0-8973-6D81F894A04C}" presName="aSpace" presStyleCnt="0"/>
      <dgm:spPr/>
    </dgm:pt>
    <dgm:pt modelId="{2140219A-A311-4DE0-BD63-27917072F282}" type="pres">
      <dgm:prSet presAssocID="{C063D803-BFF3-4206-9D6F-588DF7C6EC34}" presName="compNode" presStyleCnt="0"/>
      <dgm:spPr/>
    </dgm:pt>
    <dgm:pt modelId="{272BEAD8-042E-4E5C-B4BA-5A1172BC81AE}" type="pres">
      <dgm:prSet presAssocID="{C063D803-BFF3-4206-9D6F-588DF7C6EC34}" presName="aNode" presStyleLbl="bgShp" presStyleIdx="2" presStyleCnt="3"/>
      <dgm:spPr/>
      <dgm:t>
        <a:bodyPr/>
        <a:lstStyle/>
        <a:p>
          <a:endParaRPr lang="en-US"/>
        </a:p>
      </dgm:t>
    </dgm:pt>
    <dgm:pt modelId="{E39A08C8-FC47-4CA7-B583-83FC7013F47E}" type="pres">
      <dgm:prSet presAssocID="{C063D803-BFF3-4206-9D6F-588DF7C6EC34}" presName="textNode" presStyleLbl="bgShp" presStyleIdx="2" presStyleCnt="3"/>
      <dgm:spPr/>
      <dgm:t>
        <a:bodyPr/>
        <a:lstStyle/>
        <a:p>
          <a:endParaRPr lang="en-US"/>
        </a:p>
      </dgm:t>
    </dgm:pt>
    <dgm:pt modelId="{2CA43604-70DE-47DF-A025-C62AD61FB0CA}" type="pres">
      <dgm:prSet presAssocID="{C063D803-BFF3-4206-9D6F-588DF7C6EC34}" presName="compChildNode" presStyleCnt="0"/>
      <dgm:spPr/>
    </dgm:pt>
    <dgm:pt modelId="{FD566E01-7E6D-4435-8B9B-832B2C7AFE6E}" type="pres">
      <dgm:prSet presAssocID="{C063D803-BFF3-4206-9D6F-588DF7C6EC34}" presName="theInnerList" presStyleCnt="0"/>
      <dgm:spPr/>
    </dgm:pt>
    <dgm:pt modelId="{A61A6815-7AAF-4496-AB6B-763A219C373C}" type="pres">
      <dgm:prSet presAssocID="{60BC7371-C25C-4EB8-9799-AE602B3F3D94}" presName="childNode" presStyleLbl="node1" presStyleIdx="5" presStyleCnt="7">
        <dgm:presLayoutVars>
          <dgm:bulletEnabled val="1"/>
        </dgm:presLayoutVars>
      </dgm:prSet>
      <dgm:spPr/>
      <dgm:t>
        <a:bodyPr/>
        <a:lstStyle/>
        <a:p>
          <a:endParaRPr lang="en-US"/>
        </a:p>
      </dgm:t>
    </dgm:pt>
    <dgm:pt modelId="{7A7020A9-2164-4009-886A-F26A36A76508}" type="pres">
      <dgm:prSet presAssocID="{60BC7371-C25C-4EB8-9799-AE602B3F3D94}" presName="aSpace2" presStyleCnt="0"/>
      <dgm:spPr/>
    </dgm:pt>
    <dgm:pt modelId="{1C8EDF54-59EB-4086-9FDD-9F270D44D3B2}" type="pres">
      <dgm:prSet presAssocID="{3FF68BC3-1752-40B4-B84F-C2DC7871B5F7}" presName="childNode" presStyleLbl="node1" presStyleIdx="6" presStyleCnt="7">
        <dgm:presLayoutVars>
          <dgm:bulletEnabled val="1"/>
        </dgm:presLayoutVars>
      </dgm:prSet>
      <dgm:spPr/>
      <dgm:t>
        <a:bodyPr/>
        <a:lstStyle/>
        <a:p>
          <a:endParaRPr lang="en-US"/>
        </a:p>
      </dgm:t>
    </dgm:pt>
  </dgm:ptLst>
  <dgm:cxnLst>
    <dgm:cxn modelId="{19A50148-6658-4717-A5BB-152D14F49872}" type="presOf" srcId="{3FF68BC3-1752-40B4-B84F-C2DC7871B5F7}" destId="{1C8EDF54-59EB-4086-9FDD-9F270D44D3B2}" srcOrd="0" destOrd="0" presId="urn:microsoft.com/office/officeart/2005/8/layout/lProcess2"/>
    <dgm:cxn modelId="{D58787FC-F005-4171-9D24-28BA73CB0B22}" srcId="{D756A988-4E3D-40FF-BAC2-816D8EAB2C2A}" destId="{B0E256E8-F68A-4DD0-8973-6D81F894A04C}" srcOrd="1" destOrd="0" parTransId="{443BFD35-D685-4C2E-B7AE-6071146F5D16}" sibTransId="{4D77E091-B300-475C-B79F-A17FF2A46951}"/>
    <dgm:cxn modelId="{764E2164-8350-43AF-A665-96F1CB903924}" srcId="{D756A988-4E3D-40FF-BAC2-816D8EAB2C2A}" destId="{C063D803-BFF3-4206-9D6F-588DF7C6EC34}" srcOrd="2" destOrd="0" parTransId="{B16C31EC-A882-47E6-97FF-25534733C084}" sibTransId="{099D3662-2250-465D-AB61-E28094F3B440}"/>
    <dgm:cxn modelId="{82828392-84A7-42FB-A896-071897B2C339}" type="presOf" srcId="{98FDDE72-94A4-4FC0-9D49-A5C0D3044FDD}" destId="{26E12996-15B9-4488-AB4B-E06D80633CC6}" srcOrd="0" destOrd="0" presId="urn:microsoft.com/office/officeart/2005/8/layout/lProcess2"/>
    <dgm:cxn modelId="{90108D66-088A-4E5A-9814-EBEEB8421704}" type="presOf" srcId="{4B6EFD35-811C-4892-905F-549A59810D48}" destId="{6063DFCC-D825-4EB4-9BEE-E3F33B95AB99}" srcOrd="0" destOrd="0" presId="urn:microsoft.com/office/officeart/2005/8/layout/lProcess2"/>
    <dgm:cxn modelId="{A2013E11-1D0D-47D5-A8B2-BA09E61DBE78}" type="presOf" srcId="{B0E256E8-F68A-4DD0-8973-6D81F894A04C}" destId="{AAFA8985-AB6C-4C78-8BD5-DEB8474C53C7}" srcOrd="0" destOrd="0" presId="urn:microsoft.com/office/officeart/2005/8/layout/lProcess2"/>
    <dgm:cxn modelId="{04C56D75-1B30-4998-BFB6-4E44465F7AAD}" srcId="{C063D803-BFF3-4206-9D6F-588DF7C6EC34}" destId="{60BC7371-C25C-4EB8-9799-AE602B3F3D94}" srcOrd="0" destOrd="0" parTransId="{F27ED22C-3ADD-47B8-B7DF-04BC5BC8FC64}" sibTransId="{F6892350-093A-414C-A9FC-E7E3B26A7DBC}"/>
    <dgm:cxn modelId="{3E886651-CE63-421E-B529-800BD8A2379F}" type="presOf" srcId="{E971C57B-C62A-48DD-97D1-B0647ED2EAC3}" destId="{0FF30727-0761-49B5-A490-69E7A56A39C0}" srcOrd="0" destOrd="0" presId="urn:microsoft.com/office/officeart/2005/8/layout/lProcess2"/>
    <dgm:cxn modelId="{CA171B92-53F8-4BFF-8EF4-E9D5B2C99FAD}" srcId="{C063D803-BFF3-4206-9D6F-588DF7C6EC34}" destId="{3FF68BC3-1752-40B4-B84F-C2DC7871B5F7}" srcOrd="1" destOrd="0" parTransId="{4777215C-6435-4AE3-88CA-5F86B1871AF3}" sibTransId="{6DB6FADF-614E-4878-AC8D-756AA05001D7}"/>
    <dgm:cxn modelId="{01A6E46D-5455-4FDA-B005-A0D0226290E7}" type="presOf" srcId="{B11FDB92-88BE-4213-8C00-D3ED49538AF6}" destId="{11ABB074-694B-434E-9BBA-5F2025AD725B}" srcOrd="0" destOrd="0" presId="urn:microsoft.com/office/officeart/2005/8/layout/lProcess2"/>
    <dgm:cxn modelId="{D91F4814-7D22-44C6-82EB-1D973FDBE79A}" type="presOf" srcId="{AD57CDA1-87FB-4C97-B018-C4106F426809}" destId="{250B8376-5070-4A74-9B7C-75E9A8AC2FCC}" srcOrd="0" destOrd="0" presId="urn:microsoft.com/office/officeart/2005/8/layout/lProcess2"/>
    <dgm:cxn modelId="{C7654FCC-CFD5-4915-876C-97718357C60A}" srcId="{B0E256E8-F68A-4DD0-8973-6D81F894A04C}" destId="{12A5789F-C892-410C-B6AD-2B05B781DB28}" srcOrd="0" destOrd="0" parTransId="{9C89EC4A-B306-4768-BA12-97C41662FE81}" sibTransId="{EBF048E2-6B22-4FF9-9ED2-6C595E897EEE}"/>
    <dgm:cxn modelId="{35DF5328-7814-403B-95E6-CC1656CD3990}" srcId="{B0E256E8-F68A-4DD0-8973-6D81F894A04C}" destId="{B11FDB92-88BE-4213-8C00-D3ED49538AF6}" srcOrd="2" destOrd="0" parTransId="{714AF1F7-0D7F-46D6-BC16-4CF058466DE8}" sibTransId="{47101D20-2AD3-4E3C-A809-89AC88008364}"/>
    <dgm:cxn modelId="{B14D52DA-9DBA-458C-AA32-EBCA287ADDA4}" type="presOf" srcId="{C063D803-BFF3-4206-9D6F-588DF7C6EC34}" destId="{272BEAD8-042E-4E5C-B4BA-5A1172BC81AE}" srcOrd="0" destOrd="0" presId="urn:microsoft.com/office/officeart/2005/8/layout/lProcess2"/>
    <dgm:cxn modelId="{694E5EFF-CD05-4452-9518-29C8644EF19B}" type="presOf" srcId="{60BC7371-C25C-4EB8-9799-AE602B3F3D94}" destId="{A61A6815-7AAF-4496-AB6B-763A219C373C}" srcOrd="0" destOrd="0" presId="urn:microsoft.com/office/officeart/2005/8/layout/lProcess2"/>
    <dgm:cxn modelId="{ECD25837-9347-464D-9F7D-C09E0808E1F5}" type="presOf" srcId="{D756A988-4E3D-40FF-BAC2-816D8EAB2C2A}" destId="{C42BB963-C629-4F04-84CA-BE0BD0BC2A02}" srcOrd="0" destOrd="0" presId="urn:microsoft.com/office/officeart/2005/8/layout/lProcess2"/>
    <dgm:cxn modelId="{D393C921-2DD8-4F1D-90F5-34EBABC3CB4D}" type="presOf" srcId="{12A5789F-C892-410C-B6AD-2B05B781DB28}" destId="{865223F6-17B5-4AED-8CDB-117D80617E3E}" srcOrd="0" destOrd="0" presId="urn:microsoft.com/office/officeart/2005/8/layout/lProcess2"/>
    <dgm:cxn modelId="{538CF4EC-4E76-4B3B-B71A-3059474FC6AE}" srcId="{B0E256E8-F68A-4DD0-8973-6D81F894A04C}" destId="{AD57CDA1-87FB-4C97-B018-C4106F426809}" srcOrd="1" destOrd="0" parTransId="{30DF9D03-BEEE-49E4-AF12-6AD5421AC7B5}" sibTransId="{A5916B31-2F48-4AEC-B151-4A5CEFF0C98B}"/>
    <dgm:cxn modelId="{500897BF-B4F7-4EBD-BED8-A31349325E97}" type="presOf" srcId="{B0E256E8-F68A-4DD0-8973-6D81F894A04C}" destId="{A2E5FF94-63BE-487A-9548-BA707A5173F1}" srcOrd="1" destOrd="0" presId="urn:microsoft.com/office/officeart/2005/8/layout/lProcess2"/>
    <dgm:cxn modelId="{5B851E79-6CAA-4430-81D6-F95C5796D6A1}" srcId="{D756A988-4E3D-40FF-BAC2-816D8EAB2C2A}" destId="{98FDDE72-94A4-4FC0-9D49-A5C0D3044FDD}" srcOrd="0" destOrd="0" parTransId="{3F5AEDF7-A4B1-49BD-92BF-F32D041C2C96}" sibTransId="{6D3E5E33-E743-4F8C-9050-04377110642F}"/>
    <dgm:cxn modelId="{B9C6CA04-29ED-45E3-B309-DFF6BA7A02F0}" srcId="{98FDDE72-94A4-4FC0-9D49-A5C0D3044FDD}" destId="{4B6EFD35-811C-4892-905F-549A59810D48}" srcOrd="0" destOrd="0" parTransId="{F472FBBD-C25F-4C13-9E00-CA52E42AC080}" sibTransId="{D8322D69-4DD9-4030-825A-86633C12F9FB}"/>
    <dgm:cxn modelId="{F93CF5BC-CDE8-47D1-BAA9-E14CC360A9FA}" srcId="{98FDDE72-94A4-4FC0-9D49-A5C0D3044FDD}" destId="{E971C57B-C62A-48DD-97D1-B0647ED2EAC3}" srcOrd="1" destOrd="0" parTransId="{4614E75C-FBE5-4662-B025-1E547032C792}" sibTransId="{0CD72F9F-FA20-4070-80A8-7F07EB39D069}"/>
    <dgm:cxn modelId="{2C337CC5-4C3B-434B-A659-689E03204F19}" type="presOf" srcId="{98FDDE72-94A4-4FC0-9D49-A5C0D3044FDD}" destId="{4740A036-61B9-4E90-A4E0-0E503C1B0F91}" srcOrd="1" destOrd="0" presId="urn:microsoft.com/office/officeart/2005/8/layout/lProcess2"/>
    <dgm:cxn modelId="{58FC909F-984F-47BC-BEAA-642EB12BF1AA}" type="presOf" srcId="{C063D803-BFF3-4206-9D6F-588DF7C6EC34}" destId="{E39A08C8-FC47-4CA7-B583-83FC7013F47E}" srcOrd="1" destOrd="0" presId="urn:microsoft.com/office/officeart/2005/8/layout/lProcess2"/>
    <dgm:cxn modelId="{87DB4CB6-9416-42D8-BA34-7293C3165E52}" type="presParOf" srcId="{C42BB963-C629-4F04-84CA-BE0BD0BC2A02}" destId="{BD62DCAA-EA4C-4454-9A2B-FC5B362147B6}" srcOrd="0" destOrd="0" presId="urn:microsoft.com/office/officeart/2005/8/layout/lProcess2"/>
    <dgm:cxn modelId="{8E41D14F-B7CE-4B95-905D-8D58162B6EF7}" type="presParOf" srcId="{BD62DCAA-EA4C-4454-9A2B-FC5B362147B6}" destId="{26E12996-15B9-4488-AB4B-E06D80633CC6}" srcOrd="0" destOrd="0" presId="urn:microsoft.com/office/officeart/2005/8/layout/lProcess2"/>
    <dgm:cxn modelId="{F3C952EC-9F37-413E-932E-CFC28120931A}" type="presParOf" srcId="{BD62DCAA-EA4C-4454-9A2B-FC5B362147B6}" destId="{4740A036-61B9-4E90-A4E0-0E503C1B0F91}" srcOrd="1" destOrd="0" presId="urn:microsoft.com/office/officeart/2005/8/layout/lProcess2"/>
    <dgm:cxn modelId="{3F826867-66CF-4E75-82C1-E4BEF64F76C7}" type="presParOf" srcId="{BD62DCAA-EA4C-4454-9A2B-FC5B362147B6}" destId="{071DC043-C485-47C3-AE66-046349B0484A}" srcOrd="2" destOrd="0" presId="urn:microsoft.com/office/officeart/2005/8/layout/lProcess2"/>
    <dgm:cxn modelId="{42B8A646-D4E4-4AC8-8CA6-49E004BF88EB}" type="presParOf" srcId="{071DC043-C485-47C3-AE66-046349B0484A}" destId="{8E70559F-CB03-4BF5-A977-FCD9CAEAE3F9}" srcOrd="0" destOrd="0" presId="urn:microsoft.com/office/officeart/2005/8/layout/lProcess2"/>
    <dgm:cxn modelId="{AEBC8D89-5E6F-460F-B0A0-80108B67EEF8}" type="presParOf" srcId="{8E70559F-CB03-4BF5-A977-FCD9CAEAE3F9}" destId="{6063DFCC-D825-4EB4-9BEE-E3F33B95AB99}" srcOrd="0" destOrd="0" presId="urn:microsoft.com/office/officeart/2005/8/layout/lProcess2"/>
    <dgm:cxn modelId="{5280A176-BCB8-4449-850C-0F844A744CB5}" type="presParOf" srcId="{8E70559F-CB03-4BF5-A977-FCD9CAEAE3F9}" destId="{0EA2713A-4FFE-44C7-976C-A78B22B8DA5A}" srcOrd="1" destOrd="0" presId="urn:microsoft.com/office/officeart/2005/8/layout/lProcess2"/>
    <dgm:cxn modelId="{74E9273E-EC0C-4219-8162-41BA6400ACE8}" type="presParOf" srcId="{8E70559F-CB03-4BF5-A977-FCD9CAEAE3F9}" destId="{0FF30727-0761-49B5-A490-69E7A56A39C0}" srcOrd="2" destOrd="0" presId="urn:microsoft.com/office/officeart/2005/8/layout/lProcess2"/>
    <dgm:cxn modelId="{CD95B98C-F4E4-4834-AA38-0B1578874926}" type="presParOf" srcId="{C42BB963-C629-4F04-84CA-BE0BD0BC2A02}" destId="{3AAA2EB2-31E6-4DCD-9CF3-4EBD28417BCC}" srcOrd="1" destOrd="0" presId="urn:microsoft.com/office/officeart/2005/8/layout/lProcess2"/>
    <dgm:cxn modelId="{D51C800E-9CE7-44A8-8883-C4B1CB8F4B82}" type="presParOf" srcId="{C42BB963-C629-4F04-84CA-BE0BD0BC2A02}" destId="{A8B007E0-49C0-4C01-B700-76B8C7711344}" srcOrd="2" destOrd="0" presId="urn:microsoft.com/office/officeart/2005/8/layout/lProcess2"/>
    <dgm:cxn modelId="{2832BC04-C83F-48F6-AAD5-CBD5A73E6973}" type="presParOf" srcId="{A8B007E0-49C0-4C01-B700-76B8C7711344}" destId="{AAFA8985-AB6C-4C78-8BD5-DEB8474C53C7}" srcOrd="0" destOrd="0" presId="urn:microsoft.com/office/officeart/2005/8/layout/lProcess2"/>
    <dgm:cxn modelId="{33388701-BE0F-4356-A91B-0AC387F72844}" type="presParOf" srcId="{A8B007E0-49C0-4C01-B700-76B8C7711344}" destId="{A2E5FF94-63BE-487A-9548-BA707A5173F1}" srcOrd="1" destOrd="0" presId="urn:microsoft.com/office/officeart/2005/8/layout/lProcess2"/>
    <dgm:cxn modelId="{E4250DB9-CA01-4165-89A9-A1AF1F044D58}" type="presParOf" srcId="{A8B007E0-49C0-4C01-B700-76B8C7711344}" destId="{7DF6CA85-6375-436D-A838-E1615EB0C59D}" srcOrd="2" destOrd="0" presId="urn:microsoft.com/office/officeart/2005/8/layout/lProcess2"/>
    <dgm:cxn modelId="{EB49E78E-B2A5-4CDE-8A43-B37187133925}" type="presParOf" srcId="{7DF6CA85-6375-436D-A838-E1615EB0C59D}" destId="{F25DE4FA-9926-4BC4-AC19-29B6A610D257}" srcOrd="0" destOrd="0" presId="urn:microsoft.com/office/officeart/2005/8/layout/lProcess2"/>
    <dgm:cxn modelId="{392F7F48-A7D2-428F-BE30-6BFA19B4794B}" type="presParOf" srcId="{F25DE4FA-9926-4BC4-AC19-29B6A610D257}" destId="{865223F6-17B5-4AED-8CDB-117D80617E3E}" srcOrd="0" destOrd="0" presId="urn:microsoft.com/office/officeart/2005/8/layout/lProcess2"/>
    <dgm:cxn modelId="{29EA51DB-4C5C-48E8-BDED-D0D1B37EA466}" type="presParOf" srcId="{F25DE4FA-9926-4BC4-AC19-29B6A610D257}" destId="{3C84200B-6BEB-4B38-A0AB-FC7C0E3CEC71}" srcOrd="1" destOrd="0" presId="urn:microsoft.com/office/officeart/2005/8/layout/lProcess2"/>
    <dgm:cxn modelId="{8FE22046-9935-4D8E-A589-EB5E4228EF9C}" type="presParOf" srcId="{F25DE4FA-9926-4BC4-AC19-29B6A610D257}" destId="{250B8376-5070-4A74-9B7C-75E9A8AC2FCC}" srcOrd="2" destOrd="0" presId="urn:microsoft.com/office/officeart/2005/8/layout/lProcess2"/>
    <dgm:cxn modelId="{78622D1B-E188-433D-8339-B0F597FA2588}" type="presParOf" srcId="{F25DE4FA-9926-4BC4-AC19-29B6A610D257}" destId="{CF62923E-BB6A-4454-B39B-9A80C0E02D2E}" srcOrd="3" destOrd="0" presId="urn:microsoft.com/office/officeart/2005/8/layout/lProcess2"/>
    <dgm:cxn modelId="{34905B19-7C24-4F10-AE37-33E984745B9E}" type="presParOf" srcId="{F25DE4FA-9926-4BC4-AC19-29B6A610D257}" destId="{11ABB074-694B-434E-9BBA-5F2025AD725B}" srcOrd="4" destOrd="0" presId="urn:microsoft.com/office/officeart/2005/8/layout/lProcess2"/>
    <dgm:cxn modelId="{4788D163-D27F-407B-98BA-E7D75E1B587C}" type="presParOf" srcId="{C42BB963-C629-4F04-84CA-BE0BD0BC2A02}" destId="{AFF87A95-CD05-4B2F-8A8F-14367D8BF200}" srcOrd="3" destOrd="0" presId="urn:microsoft.com/office/officeart/2005/8/layout/lProcess2"/>
    <dgm:cxn modelId="{4B93E82B-23B2-476A-832F-A85A8DBAEDE7}" type="presParOf" srcId="{C42BB963-C629-4F04-84CA-BE0BD0BC2A02}" destId="{2140219A-A311-4DE0-BD63-27917072F282}" srcOrd="4" destOrd="0" presId="urn:microsoft.com/office/officeart/2005/8/layout/lProcess2"/>
    <dgm:cxn modelId="{D085C899-E0FC-4975-8DBB-8B7A4AE2996C}" type="presParOf" srcId="{2140219A-A311-4DE0-BD63-27917072F282}" destId="{272BEAD8-042E-4E5C-B4BA-5A1172BC81AE}" srcOrd="0" destOrd="0" presId="urn:microsoft.com/office/officeart/2005/8/layout/lProcess2"/>
    <dgm:cxn modelId="{421AA77E-4869-4201-837B-640FB98E25A2}" type="presParOf" srcId="{2140219A-A311-4DE0-BD63-27917072F282}" destId="{E39A08C8-FC47-4CA7-B583-83FC7013F47E}" srcOrd="1" destOrd="0" presId="urn:microsoft.com/office/officeart/2005/8/layout/lProcess2"/>
    <dgm:cxn modelId="{B5D1D6C9-E6B4-4B12-ADCA-01E32339E60C}" type="presParOf" srcId="{2140219A-A311-4DE0-BD63-27917072F282}" destId="{2CA43604-70DE-47DF-A025-C62AD61FB0CA}" srcOrd="2" destOrd="0" presId="urn:microsoft.com/office/officeart/2005/8/layout/lProcess2"/>
    <dgm:cxn modelId="{60F8CAAF-1FB5-4B6D-B820-5C3739C0FE77}" type="presParOf" srcId="{2CA43604-70DE-47DF-A025-C62AD61FB0CA}" destId="{FD566E01-7E6D-4435-8B9B-832B2C7AFE6E}" srcOrd="0" destOrd="0" presId="urn:microsoft.com/office/officeart/2005/8/layout/lProcess2"/>
    <dgm:cxn modelId="{EE08AC65-0411-4C89-A539-F6A0DD923AEA}" type="presParOf" srcId="{FD566E01-7E6D-4435-8B9B-832B2C7AFE6E}" destId="{A61A6815-7AAF-4496-AB6B-763A219C373C}" srcOrd="0" destOrd="0" presId="urn:microsoft.com/office/officeart/2005/8/layout/lProcess2"/>
    <dgm:cxn modelId="{8E7ABD5D-0A34-4A13-A5FE-9F24FD5583B7}" type="presParOf" srcId="{FD566E01-7E6D-4435-8B9B-832B2C7AFE6E}" destId="{7A7020A9-2164-4009-886A-F26A36A76508}" srcOrd="1" destOrd="0" presId="urn:microsoft.com/office/officeart/2005/8/layout/lProcess2"/>
    <dgm:cxn modelId="{CD8FE0E9-13A5-412D-AA1C-E60ADB244B1E}" type="presParOf" srcId="{FD566E01-7E6D-4435-8B9B-832B2C7AFE6E}" destId="{1C8EDF54-59EB-4086-9FDD-9F270D44D3B2}" srcOrd="2" destOrd="0" presId="urn:microsoft.com/office/officeart/2005/8/layout/lProcess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29EB32E-26EE-4938-929E-A036D301B764}" type="doc">
      <dgm:prSet loTypeId="urn:microsoft.com/office/officeart/2005/8/layout/process4" loCatId="process" qsTypeId="urn:microsoft.com/office/officeart/2005/8/quickstyle/simple1" qsCatId="simple" csTypeId="urn:microsoft.com/office/officeart/2005/8/colors/accent1_2" csCatId="accent1" phldr="1"/>
      <dgm:spPr/>
    </dgm:pt>
    <dgm:pt modelId="{E9CFF3BE-81F5-4286-A0DE-3375A00EDE6F}">
      <dgm:prSet phldrT="[Text]"/>
      <dgm:spPr/>
      <dgm:t>
        <a:bodyPr/>
        <a:lstStyle/>
        <a:p>
          <a:r>
            <a:rPr lang="en-US" smtClean="0"/>
            <a:t>7 Machine Learning techniques were tested </a:t>
          </a:r>
          <a:endParaRPr lang="en-US"/>
        </a:p>
      </dgm:t>
    </dgm:pt>
    <dgm:pt modelId="{572235B7-C68B-4128-80E0-9B6A155DA68F}" type="parTrans" cxnId="{8EF50F6C-7A9C-47A9-BCB1-C4613ADAFFA7}">
      <dgm:prSet/>
      <dgm:spPr/>
      <dgm:t>
        <a:bodyPr/>
        <a:lstStyle/>
        <a:p>
          <a:endParaRPr lang="en-US"/>
        </a:p>
      </dgm:t>
    </dgm:pt>
    <dgm:pt modelId="{ECE43A78-A816-41AD-B9FC-C76D3E3ADF4E}" type="sibTrans" cxnId="{8EF50F6C-7A9C-47A9-BCB1-C4613ADAFFA7}">
      <dgm:prSet/>
      <dgm:spPr/>
      <dgm:t>
        <a:bodyPr/>
        <a:lstStyle/>
        <a:p>
          <a:endParaRPr lang="en-US"/>
        </a:p>
      </dgm:t>
    </dgm:pt>
    <dgm:pt modelId="{698F76D1-DC28-466B-9AF1-E19FBF9468F5}">
      <dgm:prSet/>
      <dgm:spPr/>
      <dgm:t>
        <a:bodyPr/>
        <a:lstStyle/>
        <a:p>
          <a:r>
            <a:rPr lang="en-US" smtClean="0"/>
            <a:t>KNN</a:t>
          </a:r>
          <a:endParaRPr lang="en-US" dirty="0" smtClean="0"/>
        </a:p>
      </dgm:t>
    </dgm:pt>
    <dgm:pt modelId="{34E7DF1F-D1FB-4B09-B4D2-A232FA197F2D}" type="parTrans" cxnId="{4FBFD837-C4C3-483C-9AEE-E5BAA2D8CF39}">
      <dgm:prSet/>
      <dgm:spPr/>
      <dgm:t>
        <a:bodyPr/>
        <a:lstStyle/>
        <a:p>
          <a:endParaRPr lang="en-US"/>
        </a:p>
      </dgm:t>
    </dgm:pt>
    <dgm:pt modelId="{C81DC466-EDDF-4FB0-A852-226776E443CC}" type="sibTrans" cxnId="{4FBFD837-C4C3-483C-9AEE-E5BAA2D8CF39}">
      <dgm:prSet/>
      <dgm:spPr/>
      <dgm:t>
        <a:bodyPr/>
        <a:lstStyle/>
        <a:p>
          <a:endParaRPr lang="en-US"/>
        </a:p>
      </dgm:t>
    </dgm:pt>
    <dgm:pt modelId="{20FAA353-9650-408E-83C7-0134BDEF59E8}">
      <dgm:prSet/>
      <dgm:spPr/>
      <dgm:t>
        <a:bodyPr/>
        <a:lstStyle/>
        <a:p>
          <a:r>
            <a:rPr lang="en-US" smtClean="0"/>
            <a:t>Linear Regression </a:t>
          </a:r>
          <a:endParaRPr lang="en-US" dirty="0" smtClean="0"/>
        </a:p>
      </dgm:t>
    </dgm:pt>
    <dgm:pt modelId="{FE1C369D-5279-455A-A6CA-13CE03C9362D}" type="parTrans" cxnId="{AEDAD2AB-2230-4D4C-89D3-76688B9CB626}">
      <dgm:prSet/>
      <dgm:spPr/>
      <dgm:t>
        <a:bodyPr/>
        <a:lstStyle/>
        <a:p>
          <a:endParaRPr lang="en-US"/>
        </a:p>
      </dgm:t>
    </dgm:pt>
    <dgm:pt modelId="{EA2615C4-7385-4066-8C60-6D6040DC0198}" type="sibTrans" cxnId="{AEDAD2AB-2230-4D4C-89D3-76688B9CB626}">
      <dgm:prSet/>
      <dgm:spPr/>
      <dgm:t>
        <a:bodyPr/>
        <a:lstStyle/>
        <a:p>
          <a:endParaRPr lang="en-US"/>
        </a:p>
      </dgm:t>
    </dgm:pt>
    <dgm:pt modelId="{A761935F-009B-4CAF-99BB-B42E2059020D}">
      <dgm:prSet/>
      <dgm:spPr/>
      <dgm:t>
        <a:bodyPr/>
        <a:lstStyle/>
        <a:p>
          <a:r>
            <a:rPr lang="en-US" smtClean="0"/>
            <a:t>ARIMA</a:t>
          </a:r>
          <a:endParaRPr lang="en-US" dirty="0" smtClean="0"/>
        </a:p>
      </dgm:t>
    </dgm:pt>
    <dgm:pt modelId="{6135330D-21E5-47AD-BE37-8A73E87B6E7F}" type="parTrans" cxnId="{533A7EB0-B959-4E3D-A00E-C906ED0D9C92}">
      <dgm:prSet/>
      <dgm:spPr/>
      <dgm:t>
        <a:bodyPr/>
        <a:lstStyle/>
        <a:p>
          <a:endParaRPr lang="en-US"/>
        </a:p>
      </dgm:t>
    </dgm:pt>
    <dgm:pt modelId="{CADDAC4B-CF3E-44D5-A709-932372411025}" type="sibTrans" cxnId="{533A7EB0-B959-4E3D-A00E-C906ED0D9C92}">
      <dgm:prSet/>
      <dgm:spPr/>
      <dgm:t>
        <a:bodyPr/>
        <a:lstStyle/>
        <a:p>
          <a:endParaRPr lang="en-US"/>
        </a:p>
      </dgm:t>
    </dgm:pt>
    <dgm:pt modelId="{D5E2CCA3-DF2D-4CDA-9B39-049B52592C77}">
      <dgm:prSet/>
      <dgm:spPr/>
      <dgm:t>
        <a:bodyPr/>
        <a:lstStyle/>
        <a:p>
          <a:r>
            <a:rPr lang="en-US" smtClean="0"/>
            <a:t>LASSO </a:t>
          </a:r>
          <a:endParaRPr lang="en-US" dirty="0" smtClean="0"/>
        </a:p>
      </dgm:t>
    </dgm:pt>
    <dgm:pt modelId="{FD0870E4-34B8-4872-8F4B-75A066B46D9C}" type="parTrans" cxnId="{803638AC-CCF7-423A-BF39-6FCBB0B49934}">
      <dgm:prSet/>
      <dgm:spPr/>
      <dgm:t>
        <a:bodyPr/>
        <a:lstStyle/>
        <a:p>
          <a:endParaRPr lang="en-US"/>
        </a:p>
      </dgm:t>
    </dgm:pt>
    <dgm:pt modelId="{EF17E9A3-1BDF-42EC-B332-07203A13A3B2}" type="sibTrans" cxnId="{803638AC-CCF7-423A-BF39-6FCBB0B49934}">
      <dgm:prSet/>
      <dgm:spPr/>
      <dgm:t>
        <a:bodyPr/>
        <a:lstStyle/>
        <a:p>
          <a:endParaRPr lang="en-US"/>
        </a:p>
      </dgm:t>
    </dgm:pt>
    <dgm:pt modelId="{83452340-2003-4FED-B643-E730E92B34CE}">
      <dgm:prSet/>
      <dgm:spPr/>
      <dgm:t>
        <a:bodyPr/>
        <a:lstStyle/>
        <a:p>
          <a:r>
            <a:rPr lang="en-US" smtClean="0"/>
            <a:t>EN </a:t>
          </a:r>
          <a:endParaRPr lang="en-US" dirty="0" smtClean="0"/>
        </a:p>
      </dgm:t>
    </dgm:pt>
    <dgm:pt modelId="{BD2F87A7-39E6-46DC-8023-01B88995D945}" type="parTrans" cxnId="{62F8A1D7-1B51-4293-A84C-7E6BB4D54B6A}">
      <dgm:prSet/>
      <dgm:spPr/>
      <dgm:t>
        <a:bodyPr/>
        <a:lstStyle/>
        <a:p>
          <a:endParaRPr lang="en-US"/>
        </a:p>
      </dgm:t>
    </dgm:pt>
    <dgm:pt modelId="{749D03A0-FFCE-482A-94B3-EF5889908B2D}" type="sibTrans" cxnId="{62F8A1D7-1B51-4293-A84C-7E6BB4D54B6A}">
      <dgm:prSet/>
      <dgm:spPr/>
      <dgm:t>
        <a:bodyPr/>
        <a:lstStyle/>
        <a:p>
          <a:endParaRPr lang="en-US"/>
        </a:p>
      </dgm:t>
    </dgm:pt>
    <dgm:pt modelId="{CF6E0BD3-8523-46F0-B910-2C86532FD8C7}">
      <dgm:prSet/>
      <dgm:spPr/>
      <dgm:t>
        <a:bodyPr/>
        <a:lstStyle/>
        <a:p>
          <a:r>
            <a:rPr lang="en-US" smtClean="0"/>
            <a:t>CART </a:t>
          </a:r>
          <a:endParaRPr lang="en-US" dirty="0" smtClean="0"/>
        </a:p>
      </dgm:t>
    </dgm:pt>
    <dgm:pt modelId="{5FE97E5D-68C8-45FB-8EF6-858D2883305D}" type="parTrans" cxnId="{D0A84A91-3317-4377-9EED-0E9FEEF6B7E7}">
      <dgm:prSet/>
      <dgm:spPr/>
      <dgm:t>
        <a:bodyPr/>
        <a:lstStyle/>
        <a:p>
          <a:endParaRPr lang="en-US"/>
        </a:p>
      </dgm:t>
    </dgm:pt>
    <dgm:pt modelId="{7082FE06-AD29-4AA7-9D6C-9A1E9604B5AB}" type="sibTrans" cxnId="{D0A84A91-3317-4377-9EED-0E9FEEF6B7E7}">
      <dgm:prSet/>
      <dgm:spPr/>
      <dgm:t>
        <a:bodyPr/>
        <a:lstStyle/>
        <a:p>
          <a:endParaRPr lang="en-US"/>
        </a:p>
      </dgm:t>
    </dgm:pt>
    <dgm:pt modelId="{45C63DB2-3A57-44E2-9009-9E69C6224B8A}">
      <dgm:prSet/>
      <dgm:spPr/>
      <dgm:t>
        <a:bodyPr/>
        <a:lstStyle/>
        <a:p>
          <a:r>
            <a:rPr lang="en-US" smtClean="0"/>
            <a:t>SVR</a:t>
          </a:r>
          <a:endParaRPr lang="en-US" dirty="0" smtClean="0"/>
        </a:p>
      </dgm:t>
    </dgm:pt>
    <dgm:pt modelId="{1C485E25-9C98-410F-A6D2-56844EA33BF2}" type="parTrans" cxnId="{F8E15913-1549-413A-A755-1C61C485C539}">
      <dgm:prSet/>
      <dgm:spPr/>
      <dgm:t>
        <a:bodyPr/>
        <a:lstStyle/>
        <a:p>
          <a:endParaRPr lang="en-US"/>
        </a:p>
      </dgm:t>
    </dgm:pt>
    <dgm:pt modelId="{310C6BE6-1347-4871-8811-A353EE1FF65D}" type="sibTrans" cxnId="{F8E15913-1549-413A-A755-1C61C485C539}">
      <dgm:prSet/>
      <dgm:spPr/>
      <dgm:t>
        <a:bodyPr/>
        <a:lstStyle/>
        <a:p>
          <a:endParaRPr lang="en-US"/>
        </a:p>
      </dgm:t>
    </dgm:pt>
    <dgm:pt modelId="{DC1A7532-BD2C-495E-82C1-185F7C0102E8}">
      <dgm:prSet/>
      <dgm:spPr/>
      <dgm:t>
        <a:bodyPr/>
        <a:lstStyle/>
        <a:p>
          <a:r>
            <a:rPr lang="en-US" smtClean="0"/>
            <a:t>The data from 3 of the models were used to forecast food and beverage prices. </a:t>
          </a:r>
          <a:endParaRPr lang="en-US" dirty="0"/>
        </a:p>
      </dgm:t>
    </dgm:pt>
    <dgm:pt modelId="{B3F3ABE8-7625-4E8D-ABA4-55A668C51B5D}" type="parTrans" cxnId="{C77A2404-37CB-4AB6-82BB-3A4EBAF1E341}">
      <dgm:prSet/>
      <dgm:spPr/>
      <dgm:t>
        <a:bodyPr/>
        <a:lstStyle/>
        <a:p>
          <a:endParaRPr lang="en-US"/>
        </a:p>
      </dgm:t>
    </dgm:pt>
    <dgm:pt modelId="{C53CE328-C909-467D-A1E8-277A5715319C}" type="sibTrans" cxnId="{C77A2404-37CB-4AB6-82BB-3A4EBAF1E341}">
      <dgm:prSet/>
      <dgm:spPr/>
      <dgm:t>
        <a:bodyPr/>
        <a:lstStyle/>
        <a:p>
          <a:endParaRPr lang="en-US"/>
        </a:p>
      </dgm:t>
    </dgm:pt>
    <dgm:pt modelId="{7B9373DF-BA67-4624-80FA-90AFBE84FFB3}">
      <dgm:prSet/>
      <dgm:spPr/>
      <dgm:t>
        <a:bodyPr/>
        <a:lstStyle/>
        <a:p>
          <a:r>
            <a:rPr lang="en-US" smtClean="0"/>
            <a:t>KNN</a:t>
          </a:r>
          <a:endParaRPr lang="en-US" dirty="0" smtClean="0"/>
        </a:p>
      </dgm:t>
    </dgm:pt>
    <dgm:pt modelId="{C6F240BB-0071-4E41-8332-5EB14B1679F8}" type="parTrans" cxnId="{F0974173-42D9-4AD5-A2CC-8CCCB5559E6F}">
      <dgm:prSet/>
      <dgm:spPr/>
      <dgm:t>
        <a:bodyPr/>
        <a:lstStyle/>
        <a:p>
          <a:endParaRPr lang="en-US"/>
        </a:p>
      </dgm:t>
    </dgm:pt>
    <dgm:pt modelId="{1F2DE71A-DFC0-479B-945C-B13FF7E9C8E5}" type="sibTrans" cxnId="{F0974173-42D9-4AD5-A2CC-8CCCB5559E6F}">
      <dgm:prSet/>
      <dgm:spPr/>
      <dgm:t>
        <a:bodyPr/>
        <a:lstStyle/>
        <a:p>
          <a:endParaRPr lang="en-US"/>
        </a:p>
      </dgm:t>
    </dgm:pt>
    <dgm:pt modelId="{47BCA311-B092-484C-8E20-935B02306AB3}">
      <dgm:prSet/>
      <dgm:spPr/>
      <dgm:t>
        <a:bodyPr/>
        <a:lstStyle/>
        <a:p>
          <a:r>
            <a:rPr lang="en-US" smtClean="0"/>
            <a:t>Linear Regression</a:t>
          </a:r>
          <a:endParaRPr lang="en-US" dirty="0" smtClean="0"/>
        </a:p>
      </dgm:t>
    </dgm:pt>
    <dgm:pt modelId="{40B1F3D2-67FA-4909-BE76-451468C8C794}" type="parTrans" cxnId="{EC4381DB-9E6D-4576-9FF2-9E565DB06650}">
      <dgm:prSet/>
      <dgm:spPr/>
      <dgm:t>
        <a:bodyPr/>
        <a:lstStyle/>
        <a:p>
          <a:endParaRPr lang="en-US"/>
        </a:p>
      </dgm:t>
    </dgm:pt>
    <dgm:pt modelId="{9BDCA518-D1E7-4F89-97F3-ECFCAD75D9D8}" type="sibTrans" cxnId="{EC4381DB-9E6D-4576-9FF2-9E565DB06650}">
      <dgm:prSet/>
      <dgm:spPr/>
      <dgm:t>
        <a:bodyPr/>
        <a:lstStyle/>
        <a:p>
          <a:endParaRPr lang="en-US"/>
        </a:p>
      </dgm:t>
    </dgm:pt>
    <dgm:pt modelId="{34DF851A-8164-41F7-9B94-5169A52F7389}">
      <dgm:prSet/>
      <dgm:spPr/>
      <dgm:t>
        <a:bodyPr/>
        <a:lstStyle/>
        <a:p>
          <a:r>
            <a:rPr lang="en-US" smtClean="0"/>
            <a:t>ARIMA</a:t>
          </a:r>
          <a:endParaRPr lang="en-US" dirty="0" smtClean="0"/>
        </a:p>
      </dgm:t>
    </dgm:pt>
    <dgm:pt modelId="{9F342C46-B872-4CD7-ACDC-F31843829BAB}" type="parTrans" cxnId="{550C042B-B571-4C5B-BF41-CA6DBF1DAFCC}">
      <dgm:prSet/>
      <dgm:spPr/>
      <dgm:t>
        <a:bodyPr/>
        <a:lstStyle/>
        <a:p>
          <a:endParaRPr lang="en-US"/>
        </a:p>
      </dgm:t>
    </dgm:pt>
    <dgm:pt modelId="{88B1575B-4B3B-4816-8C30-6C74C452C12B}" type="sibTrans" cxnId="{550C042B-B571-4C5B-BF41-CA6DBF1DAFCC}">
      <dgm:prSet/>
      <dgm:spPr/>
      <dgm:t>
        <a:bodyPr/>
        <a:lstStyle/>
        <a:p>
          <a:endParaRPr lang="en-US"/>
        </a:p>
      </dgm:t>
    </dgm:pt>
    <dgm:pt modelId="{5E54D9FD-AE7F-4525-81DC-695E003AFD67}" type="pres">
      <dgm:prSet presAssocID="{429EB32E-26EE-4938-929E-A036D301B764}" presName="Name0" presStyleCnt="0">
        <dgm:presLayoutVars>
          <dgm:dir/>
          <dgm:animLvl val="lvl"/>
          <dgm:resizeHandles val="exact"/>
        </dgm:presLayoutVars>
      </dgm:prSet>
      <dgm:spPr/>
    </dgm:pt>
    <dgm:pt modelId="{317A68C3-85C4-4348-ADE6-CC8D0036B9EA}" type="pres">
      <dgm:prSet presAssocID="{DC1A7532-BD2C-495E-82C1-185F7C0102E8}" presName="boxAndChildren" presStyleCnt="0"/>
      <dgm:spPr/>
    </dgm:pt>
    <dgm:pt modelId="{CDC1B042-5247-4055-85D6-91AD75B3D873}" type="pres">
      <dgm:prSet presAssocID="{DC1A7532-BD2C-495E-82C1-185F7C0102E8}" presName="parentTextBox" presStyleLbl="node1" presStyleIdx="0" presStyleCnt="2"/>
      <dgm:spPr/>
    </dgm:pt>
    <dgm:pt modelId="{3409F581-E9CA-4AC3-83FF-5949A8A805C5}" type="pres">
      <dgm:prSet presAssocID="{DC1A7532-BD2C-495E-82C1-185F7C0102E8}" presName="entireBox" presStyleLbl="node1" presStyleIdx="0" presStyleCnt="2"/>
      <dgm:spPr/>
    </dgm:pt>
    <dgm:pt modelId="{FA40F9FC-F116-4B24-ACFE-C21A1D87F0B2}" type="pres">
      <dgm:prSet presAssocID="{DC1A7532-BD2C-495E-82C1-185F7C0102E8}" presName="descendantBox" presStyleCnt="0"/>
      <dgm:spPr/>
    </dgm:pt>
    <dgm:pt modelId="{89BFAD48-8DF6-4E8A-8E79-15FA074AD439}" type="pres">
      <dgm:prSet presAssocID="{7B9373DF-BA67-4624-80FA-90AFBE84FFB3}" presName="childTextBox" presStyleLbl="fgAccFollowNode1" presStyleIdx="0" presStyleCnt="10">
        <dgm:presLayoutVars>
          <dgm:bulletEnabled val="1"/>
        </dgm:presLayoutVars>
      </dgm:prSet>
      <dgm:spPr/>
    </dgm:pt>
    <dgm:pt modelId="{E9DDF93F-0AD5-4009-90D0-8B745EF8B129}" type="pres">
      <dgm:prSet presAssocID="{47BCA311-B092-484C-8E20-935B02306AB3}" presName="childTextBox" presStyleLbl="fgAccFollowNode1" presStyleIdx="1" presStyleCnt="10">
        <dgm:presLayoutVars>
          <dgm:bulletEnabled val="1"/>
        </dgm:presLayoutVars>
      </dgm:prSet>
      <dgm:spPr/>
    </dgm:pt>
    <dgm:pt modelId="{D166A0C0-EBC1-4E40-9332-C8DC04BCEC56}" type="pres">
      <dgm:prSet presAssocID="{34DF851A-8164-41F7-9B94-5169A52F7389}" presName="childTextBox" presStyleLbl="fgAccFollowNode1" presStyleIdx="2" presStyleCnt="10">
        <dgm:presLayoutVars>
          <dgm:bulletEnabled val="1"/>
        </dgm:presLayoutVars>
      </dgm:prSet>
      <dgm:spPr/>
    </dgm:pt>
    <dgm:pt modelId="{B3671E75-9470-49A8-8CAF-3932F41608EC}" type="pres">
      <dgm:prSet presAssocID="{ECE43A78-A816-41AD-B9FC-C76D3E3ADF4E}" presName="sp" presStyleCnt="0"/>
      <dgm:spPr/>
    </dgm:pt>
    <dgm:pt modelId="{B673E003-689F-4634-91DD-1338778DE54B}" type="pres">
      <dgm:prSet presAssocID="{E9CFF3BE-81F5-4286-A0DE-3375A00EDE6F}" presName="arrowAndChildren" presStyleCnt="0"/>
      <dgm:spPr/>
    </dgm:pt>
    <dgm:pt modelId="{35AB2169-5B7B-4E07-93B4-0F841E76E422}" type="pres">
      <dgm:prSet presAssocID="{E9CFF3BE-81F5-4286-A0DE-3375A00EDE6F}" presName="parentTextArrow" presStyleLbl="node1" presStyleIdx="0" presStyleCnt="2"/>
      <dgm:spPr/>
    </dgm:pt>
    <dgm:pt modelId="{41F67D00-2261-47C8-88E7-23AEFE556D61}" type="pres">
      <dgm:prSet presAssocID="{E9CFF3BE-81F5-4286-A0DE-3375A00EDE6F}" presName="arrow" presStyleLbl="node1" presStyleIdx="1" presStyleCnt="2"/>
      <dgm:spPr/>
    </dgm:pt>
    <dgm:pt modelId="{A6B35B5D-20D9-487C-B035-C080F2C2D81C}" type="pres">
      <dgm:prSet presAssocID="{E9CFF3BE-81F5-4286-A0DE-3375A00EDE6F}" presName="descendantArrow" presStyleCnt="0"/>
      <dgm:spPr/>
    </dgm:pt>
    <dgm:pt modelId="{9F96FBA8-300B-49A1-AEA4-46225D4C8068}" type="pres">
      <dgm:prSet presAssocID="{698F76D1-DC28-466B-9AF1-E19FBF9468F5}" presName="childTextArrow" presStyleLbl="fgAccFollowNode1" presStyleIdx="3" presStyleCnt="10">
        <dgm:presLayoutVars>
          <dgm:bulletEnabled val="1"/>
        </dgm:presLayoutVars>
      </dgm:prSet>
      <dgm:spPr/>
    </dgm:pt>
    <dgm:pt modelId="{07186E96-1EE1-43F4-B581-E28114F2D782}" type="pres">
      <dgm:prSet presAssocID="{20FAA353-9650-408E-83C7-0134BDEF59E8}" presName="childTextArrow" presStyleLbl="fgAccFollowNode1" presStyleIdx="4" presStyleCnt="10">
        <dgm:presLayoutVars>
          <dgm:bulletEnabled val="1"/>
        </dgm:presLayoutVars>
      </dgm:prSet>
      <dgm:spPr/>
    </dgm:pt>
    <dgm:pt modelId="{89FB3ED0-A22B-43A9-B367-B7AA08120391}" type="pres">
      <dgm:prSet presAssocID="{A761935F-009B-4CAF-99BB-B42E2059020D}" presName="childTextArrow" presStyleLbl="fgAccFollowNode1" presStyleIdx="5" presStyleCnt="10">
        <dgm:presLayoutVars>
          <dgm:bulletEnabled val="1"/>
        </dgm:presLayoutVars>
      </dgm:prSet>
      <dgm:spPr/>
    </dgm:pt>
    <dgm:pt modelId="{728E2EB8-E7C3-4ADC-8BF1-942E8E77FD75}" type="pres">
      <dgm:prSet presAssocID="{D5E2CCA3-DF2D-4CDA-9B39-049B52592C77}" presName="childTextArrow" presStyleLbl="fgAccFollowNode1" presStyleIdx="6" presStyleCnt="10">
        <dgm:presLayoutVars>
          <dgm:bulletEnabled val="1"/>
        </dgm:presLayoutVars>
      </dgm:prSet>
      <dgm:spPr/>
    </dgm:pt>
    <dgm:pt modelId="{D8CB2295-599E-4A74-B878-77B65F8F8082}" type="pres">
      <dgm:prSet presAssocID="{83452340-2003-4FED-B643-E730E92B34CE}" presName="childTextArrow" presStyleLbl="fgAccFollowNode1" presStyleIdx="7" presStyleCnt="10">
        <dgm:presLayoutVars>
          <dgm:bulletEnabled val="1"/>
        </dgm:presLayoutVars>
      </dgm:prSet>
      <dgm:spPr/>
    </dgm:pt>
    <dgm:pt modelId="{894C556F-05E5-49F3-A85A-C2C5B1D3FAAD}" type="pres">
      <dgm:prSet presAssocID="{CF6E0BD3-8523-46F0-B910-2C86532FD8C7}" presName="childTextArrow" presStyleLbl="fgAccFollowNode1" presStyleIdx="8" presStyleCnt="10">
        <dgm:presLayoutVars>
          <dgm:bulletEnabled val="1"/>
        </dgm:presLayoutVars>
      </dgm:prSet>
      <dgm:spPr/>
    </dgm:pt>
    <dgm:pt modelId="{E0F8E1BF-BB6A-40DA-9DCF-56A55DCBEAB6}" type="pres">
      <dgm:prSet presAssocID="{45C63DB2-3A57-44E2-9009-9E69C6224B8A}" presName="childTextArrow" presStyleLbl="fgAccFollowNode1" presStyleIdx="9" presStyleCnt="10">
        <dgm:presLayoutVars>
          <dgm:bulletEnabled val="1"/>
        </dgm:presLayoutVars>
      </dgm:prSet>
      <dgm:spPr/>
    </dgm:pt>
  </dgm:ptLst>
  <dgm:cxnLst>
    <dgm:cxn modelId="{E165441E-6A44-4098-82A5-E746EE9DEF72}" type="presOf" srcId="{CF6E0BD3-8523-46F0-B910-2C86532FD8C7}" destId="{894C556F-05E5-49F3-A85A-C2C5B1D3FAAD}" srcOrd="0" destOrd="0" presId="urn:microsoft.com/office/officeart/2005/8/layout/process4"/>
    <dgm:cxn modelId="{3CE12B31-DA3D-4639-9945-B9DD4678CAEA}" type="presOf" srcId="{DC1A7532-BD2C-495E-82C1-185F7C0102E8}" destId="{3409F581-E9CA-4AC3-83FF-5949A8A805C5}" srcOrd="1" destOrd="0" presId="urn:microsoft.com/office/officeart/2005/8/layout/process4"/>
    <dgm:cxn modelId="{4FF96782-F35F-47E0-8176-8D088AC8D130}" type="presOf" srcId="{7B9373DF-BA67-4624-80FA-90AFBE84FFB3}" destId="{89BFAD48-8DF6-4E8A-8E79-15FA074AD439}" srcOrd="0" destOrd="0" presId="urn:microsoft.com/office/officeart/2005/8/layout/process4"/>
    <dgm:cxn modelId="{9BD6022B-CF5E-49BC-974C-5C485D2D2150}" type="presOf" srcId="{A761935F-009B-4CAF-99BB-B42E2059020D}" destId="{89FB3ED0-A22B-43A9-B367-B7AA08120391}" srcOrd="0" destOrd="0" presId="urn:microsoft.com/office/officeart/2005/8/layout/process4"/>
    <dgm:cxn modelId="{4FBFD837-C4C3-483C-9AEE-E5BAA2D8CF39}" srcId="{E9CFF3BE-81F5-4286-A0DE-3375A00EDE6F}" destId="{698F76D1-DC28-466B-9AF1-E19FBF9468F5}" srcOrd="0" destOrd="0" parTransId="{34E7DF1F-D1FB-4B09-B4D2-A232FA197F2D}" sibTransId="{C81DC466-EDDF-4FB0-A852-226776E443CC}"/>
    <dgm:cxn modelId="{47D63237-5953-428F-9E0F-D850AC5A6283}" type="presOf" srcId="{45C63DB2-3A57-44E2-9009-9E69C6224B8A}" destId="{E0F8E1BF-BB6A-40DA-9DCF-56A55DCBEAB6}" srcOrd="0" destOrd="0" presId="urn:microsoft.com/office/officeart/2005/8/layout/process4"/>
    <dgm:cxn modelId="{17213683-1771-4332-9A81-CE10ECB4C139}" type="presOf" srcId="{DC1A7532-BD2C-495E-82C1-185F7C0102E8}" destId="{CDC1B042-5247-4055-85D6-91AD75B3D873}" srcOrd="0" destOrd="0" presId="urn:microsoft.com/office/officeart/2005/8/layout/process4"/>
    <dgm:cxn modelId="{F8E15913-1549-413A-A755-1C61C485C539}" srcId="{E9CFF3BE-81F5-4286-A0DE-3375A00EDE6F}" destId="{45C63DB2-3A57-44E2-9009-9E69C6224B8A}" srcOrd="6" destOrd="0" parTransId="{1C485E25-9C98-410F-A6D2-56844EA33BF2}" sibTransId="{310C6BE6-1347-4871-8811-A353EE1FF65D}"/>
    <dgm:cxn modelId="{803638AC-CCF7-423A-BF39-6FCBB0B49934}" srcId="{E9CFF3BE-81F5-4286-A0DE-3375A00EDE6F}" destId="{D5E2CCA3-DF2D-4CDA-9B39-049B52592C77}" srcOrd="3" destOrd="0" parTransId="{FD0870E4-34B8-4872-8F4B-75A066B46D9C}" sibTransId="{EF17E9A3-1BDF-42EC-B332-07203A13A3B2}"/>
    <dgm:cxn modelId="{0F2A0459-3ADF-4C79-AD59-68FBFF11016A}" type="presOf" srcId="{D5E2CCA3-DF2D-4CDA-9B39-049B52592C77}" destId="{728E2EB8-E7C3-4ADC-8BF1-942E8E77FD75}" srcOrd="0" destOrd="0" presId="urn:microsoft.com/office/officeart/2005/8/layout/process4"/>
    <dgm:cxn modelId="{7852580A-A4E4-4B89-BDAF-0A5421485BF7}" type="presOf" srcId="{83452340-2003-4FED-B643-E730E92B34CE}" destId="{D8CB2295-599E-4A74-B878-77B65F8F8082}" srcOrd="0" destOrd="0" presId="urn:microsoft.com/office/officeart/2005/8/layout/process4"/>
    <dgm:cxn modelId="{C77A2404-37CB-4AB6-82BB-3A4EBAF1E341}" srcId="{429EB32E-26EE-4938-929E-A036D301B764}" destId="{DC1A7532-BD2C-495E-82C1-185F7C0102E8}" srcOrd="1" destOrd="0" parTransId="{B3F3ABE8-7625-4E8D-ABA4-55A668C51B5D}" sibTransId="{C53CE328-C909-467D-A1E8-277A5715319C}"/>
    <dgm:cxn modelId="{AC3472EE-83BF-4D04-8F6F-F0044BA13E8E}" type="presOf" srcId="{E9CFF3BE-81F5-4286-A0DE-3375A00EDE6F}" destId="{35AB2169-5B7B-4E07-93B4-0F841E76E422}" srcOrd="0" destOrd="0" presId="urn:microsoft.com/office/officeart/2005/8/layout/process4"/>
    <dgm:cxn modelId="{EC4381DB-9E6D-4576-9FF2-9E565DB06650}" srcId="{DC1A7532-BD2C-495E-82C1-185F7C0102E8}" destId="{47BCA311-B092-484C-8E20-935B02306AB3}" srcOrd="1" destOrd="0" parTransId="{40B1F3D2-67FA-4909-BE76-451468C8C794}" sibTransId="{9BDCA518-D1E7-4F89-97F3-ECFCAD75D9D8}"/>
    <dgm:cxn modelId="{829CEB56-5DFD-49F1-BE55-C5944BEE149B}" type="presOf" srcId="{20FAA353-9650-408E-83C7-0134BDEF59E8}" destId="{07186E96-1EE1-43F4-B581-E28114F2D782}" srcOrd="0" destOrd="0" presId="urn:microsoft.com/office/officeart/2005/8/layout/process4"/>
    <dgm:cxn modelId="{8EF50F6C-7A9C-47A9-BCB1-C4613ADAFFA7}" srcId="{429EB32E-26EE-4938-929E-A036D301B764}" destId="{E9CFF3BE-81F5-4286-A0DE-3375A00EDE6F}" srcOrd="0" destOrd="0" parTransId="{572235B7-C68B-4128-80E0-9B6A155DA68F}" sibTransId="{ECE43A78-A816-41AD-B9FC-C76D3E3ADF4E}"/>
    <dgm:cxn modelId="{4AEAE8CD-007A-4420-B3A3-263657866DA4}" type="presOf" srcId="{34DF851A-8164-41F7-9B94-5169A52F7389}" destId="{D166A0C0-EBC1-4E40-9332-C8DC04BCEC56}" srcOrd="0" destOrd="0" presId="urn:microsoft.com/office/officeart/2005/8/layout/process4"/>
    <dgm:cxn modelId="{1E808520-F8DF-489D-AF24-9682DB797FAF}" type="presOf" srcId="{47BCA311-B092-484C-8E20-935B02306AB3}" destId="{E9DDF93F-0AD5-4009-90D0-8B745EF8B129}" srcOrd="0" destOrd="0" presId="urn:microsoft.com/office/officeart/2005/8/layout/process4"/>
    <dgm:cxn modelId="{550C042B-B571-4C5B-BF41-CA6DBF1DAFCC}" srcId="{DC1A7532-BD2C-495E-82C1-185F7C0102E8}" destId="{34DF851A-8164-41F7-9B94-5169A52F7389}" srcOrd="2" destOrd="0" parTransId="{9F342C46-B872-4CD7-ACDC-F31843829BAB}" sibTransId="{88B1575B-4B3B-4816-8C30-6C74C452C12B}"/>
    <dgm:cxn modelId="{D0A84A91-3317-4377-9EED-0E9FEEF6B7E7}" srcId="{E9CFF3BE-81F5-4286-A0DE-3375A00EDE6F}" destId="{CF6E0BD3-8523-46F0-B910-2C86532FD8C7}" srcOrd="5" destOrd="0" parTransId="{5FE97E5D-68C8-45FB-8EF6-858D2883305D}" sibTransId="{7082FE06-AD29-4AA7-9D6C-9A1E9604B5AB}"/>
    <dgm:cxn modelId="{62F8A1D7-1B51-4293-A84C-7E6BB4D54B6A}" srcId="{E9CFF3BE-81F5-4286-A0DE-3375A00EDE6F}" destId="{83452340-2003-4FED-B643-E730E92B34CE}" srcOrd="4" destOrd="0" parTransId="{BD2F87A7-39E6-46DC-8023-01B88995D945}" sibTransId="{749D03A0-FFCE-482A-94B3-EF5889908B2D}"/>
    <dgm:cxn modelId="{AEDAD2AB-2230-4D4C-89D3-76688B9CB626}" srcId="{E9CFF3BE-81F5-4286-A0DE-3375A00EDE6F}" destId="{20FAA353-9650-408E-83C7-0134BDEF59E8}" srcOrd="1" destOrd="0" parTransId="{FE1C369D-5279-455A-A6CA-13CE03C9362D}" sibTransId="{EA2615C4-7385-4066-8C60-6D6040DC0198}"/>
    <dgm:cxn modelId="{533A7EB0-B959-4E3D-A00E-C906ED0D9C92}" srcId="{E9CFF3BE-81F5-4286-A0DE-3375A00EDE6F}" destId="{A761935F-009B-4CAF-99BB-B42E2059020D}" srcOrd="2" destOrd="0" parTransId="{6135330D-21E5-47AD-BE37-8A73E87B6E7F}" sibTransId="{CADDAC4B-CF3E-44D5-A709-932372411025}"/>
    <dgm:cxn modelId="{2EB6B27E-25BF-48C9-9D5F-D6ED50D1761E}" type="presOf" srcId="{698F76D1-DC28-466B-9AF1-E19FBF9468F5}" destId="{9F96FBA8-300B-49A1-AEA4-46225D4C8068}" srcOrd="0" destOrd="0" presId="urn:microsoft.com/office/officeart/2005/8/layout/process4"/>
    <dgm:cxn modelId="{F0974173-42D9-4AD5-A2CC-8CCCB5559E6F}" srcId="{DC1A7532-BD2C-495E-82C1-185F7C0102E8}" destId="{7B9373DF-BA67-4624-80FA-90AFBE84FFB3}" srcOrd="0" destOrd="0" parTransId="{C6F240BB-0071-4E41-8332-5EB14B1679F8}" sibTransId="{1F2DE71A-DFC0-479B-945C-B13FF7E9C8E5}"/>
    <dgm:cxn modelId="{FA5CFC80-D5FD-42CD-B327-F5396CD01A0C}" type="presOf" srcId="{E9CFF3BE-81F5-4286-A0DE-3375A00EDE6F}" destId="{41F67D00-2261-47C8-88E7-23AEFE556D61}" srcOrd="1" destOrd="0" presId="urn:microsoft.com/office/officeart/2005/8/layout/process4"/>
    <dgm:cxn modelId="{2A91B994-2CAE-4556-A873-37B0EAA10530}" type="presOf" srcId="{429EB32E-26EE-4938-929E-A036D301B764}" destId="{5E54D9FD-AE7F-4525-81DC-695E003AFD67}" srcOrd="0" destOrd="0" presId="urn:microsoft.com/office/officeart/2005/8/layout/process4"/>
    <dgm:cxn modelId="{ADFCF379-9BE1-4037-BCF0-BCEE5B59EE63}" type="presParOf" srcId="{5E54D9FD-AE7F-4525-81DC-695E003AFD67}" destId="{317A68C3-85C4-4348-ADE6-CC8D0036B9EA}" srcOrd="0" destOrd="0" presId="urn:microsoft.com/office/officeart/2005/8/layout/process4"/>
    <dgm:cxn modelId="{E59BAB6E-4EAE-49CB-A700-8D70FE96E8AE}" type="presParOf" srcId="{317A68C3-85C4-4348-ADE6-CC8D0036B9EA}" destId="{CDC1B042-5247-4055-85D6-91AD75B3D873}" srcOrd="0" destOrd="0" presId="urn:microsoft.com/office/officeart/2005/8/layout/process4"/>
    <dgm:cxn modelId="{55722E04-DB8D-4C22-88B4-07AD154DE4BE}" type="presParOf" srcId="{317A68C3-85C4-4348-ADE6-CC8D0036B9EA}" destId="{3409F581-E9CA-4AC3-83FF-5949A8A805C5}" srcOrd="1" destOrd="0" presId="urn:microsoft.com/office/officeart/2005/8/layout/process4"/>
    <dgm:cxn modelId="{1AD1C5AA-B191-41BE-B3EB-918B35C611B9}" type="presParOf" srcId="{317A68C3-85C4-4348-ADE6-CC8D0036B9EA}" destId="{FA40F9FC-F116-4B24-ACFE-C21A1D87F0B2}" srcOrd="2" destOrd="0" presId="urn:microsoft.com/office/officeart/2005/8/layout/process4"/>
    <dgm:cxn modelId="{C05ED043-828B-49FA-B931-A57A1A3078D0}" type="presParOf" srcId="{FA40F9FC-F116-4B24-ACFE-C21A1D87F0B2}" destId="{89BFAD48-8DF6-4E8A-8E79-15FA074AD439}" srcOrd="0" destOrd="0" presId="urn:microsoft.com/office/officeart/2005/8/layout/process4"/>
    <dgm:cxn modelId="{A9297782-1B17-4526-B795-32E523F0EA64}" type="presParOf" srcId="{FA40F9FC-F116-4B24-ACFE-C21A1D87F0B2}" destId="{E9DDF93F-0AD5-4009-90D0-8B745EF8B129}" srcOrd="1" destOrd="0" presId="urn:microsoft.com/office/officeart/2005/8/layout/process4"/>
    <dgm:cxn modelId="{C76FF006-A343-43F9-9873-E74A62B1F778}" type="presParOf" srcId="{FA40F9FC-F116-4B24-ACFE-C21A1D87F0B2}" destId="{D166A0C0-EBC1-4E40-9332-C8DC04BCEC56}" srcOrd="2" destOrd="0" presId="urn:microsoft.com/office/officeart/2005/8/layout/process4"/>
    <dgm:cxn modelId="{37C8EBA2-67D3-4018-BD3E-FA0D9098414D}" type="presParOf" srcId="{5E54D9FD-AE7F-4525-81DC-695E003AFD67}" destId="{B3671E75-9470-49A8-8CAF-3932F41608EC}" srcOrd="1" destOrd="0" presId="urn:microsoft.com/office/officeart/2005/8/layout/process4"/>
    <dgm:cxn modelId="{5A63EC91-1ADC-4C3F-B8E5-2647F87026F3}" type="presParOf" srcId="{5E54D9FD-AE7F-4525-81DC-695E003AFD67}" destId="{B673E003-689F-4634-91DD-1338778DE54B}" srcOrd="2" destOrd="0" presId="urn:microsoft.com/office/officeart/2005/8/layout/process4"/>
    <dgm:cxn modelId="{BB0390B9-8F0B-4143-857C-44CB94EF28EE}" type="presParOf" srcId="{B673E003-689F-4634-91DD-1338778DE54B}" destId="{35AB2169-5B7B-4E07-93B4-0F841E76E422}" srcOrd="0" destOrd="0" presId="urn:microsoft.com/office/officeart/2005/8/layout/process4"/>
    <dgm:cxn modelId="{0F729E19-43C3-4F5B-9224-8334E440EB0F}" type="presParOf" srcId="{B673E003-689F-4634-91DD-1338778DE54B}" destId="{41F67D00-2261-47C8-88E7-23AEFE556D61}" srcOrd="1" destOrd="0" presId="urn:microsoft.com/office/officeart/2005/8/layout/process4"/>
    <dgm:cxn modelId="{E5D8D17A-EBF3-4949-A325-5F30A997F22C}" type="presParOf" srcId="{B673E003-689F-4634-91DD-1338778DE54B}" destId="{A6B35B5D-20D9-487C-B035-C080F2C2D81C}" srcOrd="2" destOrd="0" presId="urn:microsoft.com/office/officeart/2005/8/layout/process4"/>
    <dgm:cxn modelId="{F8493A02-AFA5-47AB-B81E-759D827054DC}" type="presParOf" srcId="{A6B35B5D-20D9-487C-B035-C080F2C2D81C}" destId="{9F96FBA8-300B-49A1-AEA4-46225D4C8068}" srcOrd="0" destOrd="0" presId="urn:microsoft.com/office/officeart/2005/8/layout/process4"/>
    <dgm:cxn modelId="{3E49DC40-A4AE-45B9-B62E-23CD620F70C8}" type="presParOf" srcId="{A6B35B5D-20D9-487C-B035-C080F2C2D81C}" destId="{07186E96-1EE1-43F4-B581-E28114F2D782}" srcOrd="1" destOrd="0" presId="urn:microsoft.com/office/officeart/2005/8/layout/process4"/>
    <dgm:cxn modelId="{B085CA20-357D-490C-9462-70896238F39E}" type="presParOf" srcId="{A6B35B5D-20D9-487C-B035-C080F2C2D81C}" destId="{89FB3ED0-A22B-43A9-B367-B7AA08120391}" srcOrd="2" destOrd="0" presId="urn:microsoft.com/office/officeart/2005/8/layout/process4"/>
    <dgm:cxn modelId="{03E16ED8-A36F-4A2F-AB81-24838E5B96D5}" type="presParOf" srcId="{A6B35B5D-20D9-487C-B035-C080F2C2D81C}" destId="{728E2EB8-E7C3-4ADC-8BF1-942E8E77FD75}" srcOrd="3" destOrd="0" presId="urn:microsoft.com/office/officeart/2005/8/layout/process4"/>
    <dgm:cxn modelId="{93B3B450-1557-434B-A5CC-9F0D79D6E25B}" type="presParOf" srcId="{A6B35B5D-20D9-487C-B035-C080F2C2D81C}" destId="{D8CB2295-599E-4A74-B878-77B65F8F8082}" srcOrd="4" destOrd="0" presId="urn:microsoft.com/office/officeart/2005/8/layout/process4"/>
    <dgm:cxn modelId="{A9083985-378E-4A03-874A-3894BF0D6C4F}" type="presParOf" srcId="{A6B35B5D-20D9-487C-B035-C080F2C2D81C}" destId="{894C556F-05E5-49F3-A85A-C2C5B1D3FAAD}" srcOrd="5" destOrd="0" presId="urn:microsoft.com/office/officeart/2005/8/layout/process4"/>
    <dgm:cxn modelId="{59A932FA-D8DC-4D5C-8E04-F85DF620184F}" type="presParOf" srcId="{A6B35B5D-20D9-487C-B035-C080F2C2D81C}" destId="{E0F8E1BF-BB6A-40DA-9DCF-56A55DCBEAB6}" srcOrd="6" destOrd="0" presId="urn:microsoft.com/office/officeart/2005/8/layout/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7CEEDAA-383E-4CA8-B47C-D8CBC7F91A33}">
      <dsp:nvSpPr>
        <dsp:cNvPr id="0" name=""/>
        <dsp:cNvSpPr/>
      </dsp:nvSpPr>
      <dsp:spPr>
        <a:xfrm>
          <a:off x="0" y="301481"/>
          <a:ext cx="9875520" cy="1204875"/>
        </a:xfrm>
        <a:prstGeom prst="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6450" tIns="354076" rIns="766450"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smtClean="0"/>
            <a:t>Due to the high level of volatility in the market, especially for food, it is imperative that organizations have more agility and accuracy in when they conduct their budget forecasting each year.</a:t>
          </a:r>
          <a:endParaRPr lang="en-US" sz="1700" kern="1200" dirty="0" smtClean="0"/>
        </a:p>
      </dsp:txBody>
      <dsp:txXfrm>
        <a:off x="0" y="301481"/>
        <a:ext cx="9875520" cy="1204875"/>
      </dsp:txXfrm>
    </dsp:sp>
    <dsp:sp modelId="{B79869B9-8BB6-4ADA-9347-DB82FDDF2AC4}">
      <dsp:nvSpPr>
        <dsp:cNvPr id="0" name=""/>
        <dsp:cNvSpPr/>
      </dsp:nvSpPr>
      <dsp:spPr>
        <a:xfrm>
          <a:off x="493776" y="50561"/>
          <a:ext cx="6912864" cy="50184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1290" tIns="0" rIns="261290" bIns="0" numCol="1" spcCol="1270" anchor="ctr" anchorCtr="0">
          <a:noAutofit/>
        </a:bodyPr>
        <a:lstStyle/>
        <a:p>
          <a:pPr lvl="0" algn="l" defTabSz="755650">
            <a:lnSpc>
              <a:spcPct val="90000"/>
            </a:lnSpc>
            <a:spcBef>
              <a:spcPct val="0"/>
            </a:spcBef>
            <a:spcAft>
              <a:spcPct val="35000"/>
            </a:spcAft>
          </a:pPr>
          <a:r>
            <a:rPr lang="en-US" sz="1700" kern="1200" smtClean="0"/>
            <a:t>Problem </a:t>
          </a:r>
          <a:endParaRPr lang="en-US" sz="1700" kern="1200"/>
        </a:p>
      </dsp:txBody>
      <dsp:txXfrm>
        <a:off x="518274" y="75059"/>
        <a:ext cx="6863868" cy="452844"/>
      </dsp:txXfrm>
    </dsp:sp>
    <dsp:sp modelId="{8191193C-A49A-40FB-8CB9-BF778484A40A}">
      <dsp:nvSpPr>
        <dsp:cNvPr id="0" name=""/>
        <dsp:cNvSpPr/>
      </dsp:nvSpPr>
      <dsp:spPr>
        <a:xfrm>
          <a:off x="0" y="1849076"/>
          <a:ext cx="9875520" cy="1204875"/>
        </a:xfrm>
        <a:prstGeom prst="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6450" tIns="354076" rIns="766450"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smtClean="0"/>
            <a:t>If organization were able to utilize market basket CPIs to forecast all of their budgets and not have to forecast for food with a separate CPI, they could more quickly adjust for inflation across the board. </a:t>
          </a:r>
          <a:endParaRPr lang="en-US" sz="1700" kern="1200" dirty="0" smtClean="0"/>
        </a:p>
      </dsp:txBody>
      <dsp:txXfrm>
        <a:off x="0" y="1849076"/>
        <a:ext cx="9875520" cy="1204875"/>
      </dsp:txXfrm>
    </dsp:sp>
    <dsp:sp modelId="{FA721961-8AD7-4BC4-9ADA-BBE8B62473A2}">
      <dsp:nvSpPr>
        <dsp:cNvPr id="0" name=""/>
        <dsp:cNvSpPr/>
      </dsp:nvSpPr>
      <dsp:spPr>
        <a:xfrm>
          <a:off x="493776" y="1598156"/>
          <a:ext cx="6912864" cy="50184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1290" tIns="0" rIns="261290" bIns="0" numCol="1" spcCol="1270" anchor="ctr" anchorCtr="0">
          <a:noAutofit/>
        </a:bodyPr>
        <a:lstStyle/>
        <a:p>
          <a:pPr lvl="0" algn="l" defTabSz="755650">
            <a:lnSpc>
              <a:spcPct val="90000"/>
            </a:lnSpc>
            <a:spcBef>
              <a:spcPct val="0"/>
            </a:spcBef>
            <a:spcAft>
              <a:spcPct val="35000"/>
            </a:spcAft>
          </a:pPr>
          <a:r>
            <a:rPr lang="en-US" sz="1700" kern="1200" smtClean="0"/>
            <a:t>Solution </a:t>
          </a:r>
          <a:endParaRPr lang="en-US" sz="1700" kern="1200" dirty="0" smtClean="0"/>
        </a:p>
      </dsp:txBody>
      <dsp:txXfrm>
        <a:off x="518274" y="1622654"/>
        <a:ext cx="6863868" cy="452844"/>
      </dsp:txXfrm>
    </dsp:sp>
    <dsp:sp modelId="{0414A0A4-21D2-4921-A3F9-A9C15F10396B}">
      <dsp:nvSpPr>
        <dsp:cNvPr id="0" name=""/>
        <dsp:cNvSpPr/>
      </dsp:nvSpPr>
      <dsp:spPr>
        <a:xfrm>
          <a:off x="0" y="3396671"/>
          <a:ext cx="9875520" cy="963900"/>
        </a:xfrm>
        <a:prstGeom prst="rect">
          <a:avLst/>
        </a:prstGeom>
        <a:solidFill>
          <a:schemeClr val="lt1">
            <a:alpha val="90000"/>
            <a:hueOff val="0"/>
            <a:satOff val="0"/>
            <a:lumOff val="0"/>
            <a:alphaOff val="0"/>
          </a:schemeClr>
        </a:solidFill>
        <a:ln w="1905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766450" tIns="354076" rIns="766450" bIns="120904" numCol="1" spcCol="1270" anchor="t" anchorCtr="0">
          <a:noAutofit/>
        </a:bodyPr>
        <a:lstStyle/>
        <a:p>
          <a:pPr marL="171450" lvl="1" indent="-171450" algn="l" defTabSz="755650">
            <a:lnSpc>
              <a:spcPct val="90000"/>
            </a:lnSpc>
            <a:spcBef>
              <a:spcPct val="0"/>
            </a:spcBef>
            <a:spcAft>
              <a:spcPct val="15000"/>
            </a:spcAft>
            <a:buChar char="••"/>
          </a:pPr>
          <a:r>
            <a:rPr lang="en-US" sz="1700" kern="1200" smtClean="0"/>
            <a:t>This would allow them to reforecast more often, quickly adjust spend based off of inflation, and be more agile with their budgets. </a:t>
          </a:r>
          <a:endParaRPr lang="en-US" sz="1700" kern="1200" dirty="0"/>
        </a:p>
      </dsp:txBody>
      <dsp:txXfrm>
        <a:off x="0" y="3396671"/>
        <a:ext cx="9875520" cy="963900"/>
      </dsp:txXfrm>
    </dsp:sp>
    <dsp:sp modelId="{DBF32B51-294A-4E8C-A747-A035FB3EC9C3}">
      <dsp:nvSpPr>
        <dsp:cNvPr id="0" name=""/>
        <dsp:cNvSpPr/>
      </dsp:nvSpPr>
      <dsp:spPr>
        <a:xfrm>
          <a:off x="493776" y="3145751"/>
          <a:ext cx="6912864" cy="501840"/>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61290" tIns="0" rIns="261290" bIns="0" numCol="1" spcCol="1270" anchor="ctr" anchorCtr="0">
          <a:noAutofit/>
        </a:bodyPr>
        <a:lstStyle/>
        <a:p>
          <a:pPr lvl="0" algn="l" defTabSz="755650">
            <a:lnSpc>
              <a:spcPct val="90000"/>
            </a:lnSpc>
            <a:spcBef>
              <a:spcPct val="0"/>
            </a:spcBef>
            <a:spcAft>
              <a:spcPct val="35000"/>
            </a:spcAft>
          </a:pPr>
          <a:r>
            <a:rPr lang="en-US" sz="1700" kern="1200" smtClean="0"/>
            <a:t>Impact </a:t>
          </a:r>
          <a:endParaRPr lang="en-US" sz="1700" kern="1200" dirty="0" smtClean="0"/>
        </a:p>
      </dsp:txBody>
      <dsp:txXfrm>
        <a:off x="518274" y="3170249"/>
        <a:ext cx="6863868" cy="45284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6E12996-15B9-4488-AB4B-E06D80633CC6}">
      <dsp:nvSpPr>
        <dsp:cNvPr id="0" name=""/>
        <dsp:cNvSpPr/>
      </dsp:nvSpPr>
      <dsp:spPr>
        <a:xfrm>
          <a:off x="1205" y="0"/>
          <a:ext cx="3133413" cy="403860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lvl="0" algn="ctr" defTabSz="1511300">
            <a:lnSpc>
              <a:spcPct val="90000"/>
            </a:lnSpc>
            <a:spcBef>
              <a:spcPct val="0"/>
            </a:spcBef>
            <a:spcAft>
              <a:spcPct val="35000"/>
            </a:spcAft>
          </a:pPr>
          <a:r>
            <a:rPr lang="en-US" sz="3400" kern="1200" dirty="0" smtClean="0"/>
            <a:t>Consumer Price Index</a:t>
          </a:r>
          <a:endParaRPr lang="en-US" sz="3400" kern="1200" dirty="0"/>
        </a:p>
      </dsp:txBody>
      <dsp:txXfrm>
        <a:off x="1205" y="0"/>
        <a:ext cx="3133413" cy="1211580"/>
      </dsp:txXfrm>
    </dsp:sp>
    <dsp:sp modelId="{6063DFCC-D825-4EB4-9BEE-E3F33B95AB99}">
      <dsp:nvSpPr>
        <dsp:cNvPr id="0" name=""/>
        <dsp:cNvSpPr/>
      </dsp:nvSpPr>
      <dsp:spPr>
        <a:xfrm>
          <a:off x="314546" y="1212763"/>
          <a:ext cx="2506730" cy="121769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US" sz="2300" kern="1200" dirty="0" smtClean="0"/>
            <a:t>National 2021 CPI</a:t>
          </a:r>
          <a:endParaRPr lang="en-US" sz="2300" kern="1200" dirty="0"/>
        </a:p>
      </dsp:txBody>
      <dsp:txXfrm>
        <a:off x="350211" y="1248428"/>
        <a:ext cx="2435400" cy="1146363"/>
      </dsp:txXfrm>
    </dsp:sp>
    <dsp:sp modelId="{0FF30727-0761-49B5-A490-69E7A56A39C0}">
      <dsp:nvSpPr>
        <dsp:cNvPr id="0" name=""/>
        <dsp:cNvSpPr/>
      </dsp:nvSpPr>
      <dsp:spPr>
        <a:xfrm>
          <a:off x="314546" y="2617793"/>
          <a:ext cx="2506730" cy="121769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US" sz="2300" kern="1200" dirty="0" smtClean="0"/>
            <a:t>Goods and Services Market Basket</a:t>
          </a:r>
          <a:endParaRPr lang="en-US" sz="2300" kern="1200" dirty="0"/>
        </a:p>
      </dsp:txBody>
      <dsp:txXfrm>
        <a:off x="350211" y="2653458"/>
        <a:ext cx="2435400" cy="1146363"/>
      </dsp:txXfrm>
    </dsp:sp>
    <dsp:sp modelId="{AAFA8985-AB6C-4C78-8BD5-DEB8474C53C7}">
      <dsp:nvSpPr>
        <dsp:cNvPr id="0" name=""/>
        <dsp:cNvSpPr/>
      </dsp:nvSpPr>
      <dsp:spPr>
        <a:xfrm>
          <a:off x="3369624" y="0"/>
          <a:ext cx="3133413" cy="403860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lvl="0" algn="ctr" defTabSz="1511300">
            <a:lnSpc>
              <a:spcPct val="90000"/>
            </a:lnSpc>
            <a:spcBef>
              <a:spcPct val="0"/>
            </a:spcBef>
            <a:spcAft>
              <a:spcPct val="35000"/>
            </a:spcAft>
          </a:pPr>
          <a:r>
            <a:rPr lang="en-US" sz="3400" kern="1200" dirty="0" smtClean="0"/>
            <a:t>Food Consumer Price Index</a:t>
          </a:r>
          <a:endParaRPr lang="en-US" sz="3400" kern="1200" dirty="0"/>
        </a:p>
      </dsp:txBody>
      <dsp:txXfrm>
        <a:off x="3369624" y="0"/>
        <a:ext cx="3133413" cy="1211580"/>
      </dsp:txXfrm>
    </dsp:sp>
    <dsp:sp modelId="{865223F6-17B5-4AED-8CDB-117D80617E3E}">
      <dsp:nvSpPr>
        <dsp:cNvPr id="0" name=""/>
        <dsp:cNvSpPr/>
      </dsp:nvSpPr>
      <dsp:spPr>
        <a:xfrm>
          <a:off x="3682966" y="1211925"/>
          <a:ext cx="2506730" cy="79342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US" sz="2300" kern="1200" dirty="0" smtClean="0"/>
            <a:t>1 Food and Beverage CPI</a:t>
          </a:r>
          <a:endParaRPr lang="en-US" sz="2300" kern="1200" dirty="0"/>
        </a:p>
      </dsp:txBody>
      <dsp:txXfrm>
        <a:off x="3706205" y="1235164"/>
        <a:ext cx="2460252" cy="746945"/>
      </dsp:txXfrm>
    </dsp:sp>
    <dsp:sp modelId="{250B8376-5070-4A74-9B7C-75E9A8AC2FCC}">
      <dsp:nvSpPr>
        <dsp:cNvPr id="0" name=""/>
        <dsp:cNvSpPr/>
      </dsp:nvSpPr>
      <dsp:spPr>
        <a:xfrm>
          <a:off x="3682966" y="2127413"/>
          <a:ext cx="2506730" cy="79342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US" sz="2300" kern="1200" dirty="0" smtClean="0"/>
            <a:t>2 Food and Beverage CPI</a:t>
          </a:r>
          <a:endParaRPr lang="en-US" sz="2300" kern="1200" dirty="0"/>
        </a:p>
      </dsp:txBody>
      <dsp:txXfrm>
        <a:off x="3706205" y="2150652"/>
        <a:ext cx="2460252" cy="746945"/>
      </dsp:txXfrm>
    </dsp:sp>
    <dsp:sp modelId="{11ABB074-694B-434E-9BBA-5F2025AD725B}">
      <dsp:nvSpPr>
        <dsp:cNvPr id="0" name=""/>
        <dsp:cNvSpPr/>
      </dsp:nvSpPr>
      <dsp:spPr>
        <a:xfrm>
          <a:off x="3682966" y="3042901"/>
          <a:ext cx="2506730" cy="79342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US" sz="2300" kern="1200" dirty="0" smtClean="0"/>
            <a:t>3 Food and Beverage CPI </a:t>
          </a:r>
          <a:endParaRPr lang="en-US" sz="2300" kern="1200" dirty="0"/>
        </a:p>
      </dsp:txBody>
      <dsp:txXfrm>
        <a:off x="3706205" y="3066140"/>
        <a:ext cx="2460252" cy="746945"/>
      </dsp:txXfrm>
    </dsp:sp>
    <dsp:sp modelId="{272BEAD8-042E-4E5C-B4BA-5A1172BC81AE}">
      <dsp:nvSpPr>
        <dsp:cNvPr id="0" name=""/>
        <dsp:cNvSpPr/>
      </dsp:nvSpPr>
      <dsp:spPr>
        <a:xfrm>
          <a:off x="6738044" y="0"/>
          <a:ext cx="3133413" cy="4038600"/>
        </a:xfrm>
        <a:prstGeom prst="roundRect">
          <a:avLst>
            <a:gd name="adj" fmla="val 10000"/>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txBody>
        <a:bodyPr spcFirstLastPara="0" vert="horz" wrap="square" lIns="129540" tIns="129540" rIns="129540" bIns="129540" numCol="1" spcCol="1270" anchor="ctr" anchorCtr="0">
          <a:noAutofit/>
        </a:bodyPr>
        <a:lstStyle/>
        <a:p>
          <a:pPr lvl="0" algn="ctr" defTabSz="1511300">
            <a:lnSpc>
              <a:spcPct val="90000"/>
            </a:lnSpc>
            <a:spcBef>
              <a:spcPct val="0"/>
            </a:spcBef>
            <a:spcAft>
              <a:spcPct val="35000"/>
            </a:spcAft>
          </a:pPr>
          <a:r>
            <a:rPr lang="en-US" sz="3400" kern="1200" dirty="0" smtClean="0"/>
            <a:t>Historical Grocery Spend</a:t>
          </a:r>
          <a:endParaRPr lang="en-US" sz="3400" kern="1200" dirty="0"/>
        </a:p>
      </dsp:txBody>
      <dsp:txXfrm>
        <a:off x="6738044" y="0"/>
        <a:ext cx="3133413" cy="1211580"/>
      </dsp:txXfrm>
    </dsp:sp>
    <dsp:sp modelId="{A61A6815-7AAF-4496-AB6B-763A219C373C}">
      <dsp:nvSpPr>
        <dsp:cNvPr id="0" name=""/>
        <dsp:cNvSpPr/>
      </dsp:nvSpPr>
      <dsp:spPr>
        <a:xfrm>
          <a:off x="7051385" y="1212763"/>
          <a:ext cx="2506730" cy="121769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US" sz="2300" kern="1200" dirty="0" smtClean="0"/>
            <a:t>1 Historical Food Spend</a:t>
          </a:r>
          <a:endParaRPr lang="en-US" sz="2300" kern="1200" dirty="0"/>
        </a:p>
      </dsp:txBody>
      <dsp:txXfrm>
        <a:off x="7087050" y="1248428"/>
        <a:ext cx="2435400" cy="1146363"/>
      </dsp:txXfrm>
    </dsp:sp>
    <dsp:sp modelId="{1C8EDF54-59EB-4086-9FDD-9F270D44D3B2}">
      <dsp:nvSpPr>
        <dsp:cNvPr id="0" name=""/>
        <dsp:cNvSpPr/>
      </dsp:nvSpPr>
      <dsp:spPr>
        <a:xfrm>
          <a:off x="7051385" y="2617793"/>
          <a:ext cx="2506730" cy="1217693"/>
        </a:xfrm>
        <a:prstGeom prst="roundRect">
          <a:avLst>
            <a:gd name="adj" fmla="val 1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8420" tIns="43815" rIns="58420" bIns="43815" numCol="1" spcCol="1270" anchor="ctr" anchorCtr="0">
          <a:noAutofit/>
        </a:bodyPr>
        <a:lstStyle/>
        <a:p>
          <a:pPr lvl="0" algn="ctr" defTabSz="1022350">
            <a:lnSpc>
              <a:spcPct val="90000"/>
            </a:lnSpc>
            <a:spcBef>
              <a:spcPct val="0"/>
            </a:spcBef>
            <a:spcAft>
              <a:spcPct val="35000"/>
            </a:spcAft>
          </a:pPr>
          <a:r>
            <a:rPr lang="en-US" sz="2300" kern="1200" dirty="0" smtClean="0"/>
            <a:t>2 Historical Food Spend</a:t>
          </a:r>
          <a:endParaRPr lang="en-US" sz="2300" kern="1200" dirty="0"/>
        </a:p>
      </dsp:txBody>
      <dsp:txXfrm>
        <a:off x="7087050" y="2653458"/>
        <a:ext cx="2435400" cy="114636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409F581-E9CA-4AC3-83FF-5949A8A805C5}">
      <dsp:nvSpPr>
        <dsp:cNvPr id="0" name=""/>
        <dsp:cNvSpPr/>
      </dsp:nvSpPr>
      <dsp:spPr>
        <a:xfrm>
          <a:off x="0" y="2470399"/>
          <a:ext cx="9875520" cy="1620849"/>
        </a:xfrm>
        <a:prstGeom prst="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lvl="0" algn="ctr" defTabSz="1022350">
            <a:lnSpc>
              <a:spcPct val="90000"/>
            </a:lnSpc>
            <a:spcBef>
              <a:spcPct val="0"/>
            </a:spcBef>
            <a:spcAft>
              <a:spcPct val="35000"/>
            </a:spcAft>
          </a:pPr>
          <a:r>
            <a:rPr lang="en-US" sz="2300" kern="1200" smtClean="0"/>
            <a:t>The data from 3 of the models were used to forecast food and beverage prices. </a:t>
          </a:r>
          <a:endParaRPr lang="en-US" sz="2300" kern="1200" dirty="0"/>
        </a:p>
      </dsp:txBody>
      <dsp:txXfrm>
        <a:off x="0" y="2470399"/>
        <a:ext cx="9875520" cy="875258"/>
      </dsp:txXfrm>
    </dsp:sp>
    <dsp:sp modelId="{89BFAD48-8DF6-4E8A-8E79-15FA074AD439}">
      <dsp:nvSpPr>
        <dsp:cNvPr id="0" name=""/>
        <dsp:cNvSpPr/>
      </dsp:nvSpPr>
      <dsp:spPr>
        <a:xfrm>
          <a:off x="4822" y="3313241"/>
          <a:ext cx="3288625" cy="745590"/>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KNN</a:t>
          </a:r>
          <a:endParaRPr lang="en-US" sz="1900" kern="1200" dirty="0" smtClean="0"/>
        </a:p>
      </dsp:txBody>
      <dsp:txXfrm>
        <a:off x="4822" y="3313241"/>
        <a:ext cx="3288625" cy="745590"/>
      </dsp:txXfrm>
    </dsp:sp>
    <dsp:sp modelId="{E9DDF93F-0AD5-4009-90D0-8B745EF8B129}">
      <dsp:nvSpPr>
        <dsp:cNvPr id="0" name=""/>
        <dsp:cNvSpPr/>
      </dsp:nvSpPr>
      <dsp:spPr>
        <a:xfrm>
          <a:off x="3293447" y="3313241"/>
          <a:ext cx="3288625" cy="745590"/>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Linear Regression</a:t>
          </a:r>
          <a:endParaRPr lang="en-US" sz="1900" kern="1200" dirty="0" smtClean="0"/>
        </a:p>
      </dsp:txBody>
      <dsp:txXfrm>
        <a:off x="3293447" y="3313241"/>
        <a:ext cx="3288625" cy="745590"/>
      </dsp:txXfrm>
    </dsp:sp>
    <dsp:sp modelId="{D166A0C0-EBC1-4E40-9332-C8DC04BCEC56}">
      <dsp:nvSpPr>
        <dsp:cNvPr id="0" name=""/>
        <dsp:cNvSpPr/>
      </dsp:nvSpPr>
      <dsp:spPr>
        <a:xfrm>
          <a:off x="6582072" y="3313241"/>
          <a:ext cx="3288625" cy="745590"/>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ARIMA</a:t>
          </a:r>
          <a:endParaRPr lang="en-US" sz="1900" kern="1200" dirty="0" smtClean="0"/>
        </a:p>
      </dsp:txBody>
      <dsp:txXfrm>
        <a:off x="6582072" y="3313241"/>
        <a:ext cx="3288625" cy="745590"/>
      </dsp:txXfrm>
    </dsp:sp>
    <dsp:sp modelId="{41F67D00-2261-47C8-88E7-23AEFE556D61}">
      <dsp:nvSpPr>
        <dsp:cNvPr id="0" name=""/>
        <dsp:cNvSpPr/>
      </dsp:nvSpPr>
      <dsp:spPr>
        <a:xfrm rot="10800000">
          <a:off x="0" y="1845"/>
          <a:ext cx="9875520" cy="2492866"/>
        </a:xfrm>
        <a:prstGeom prst="upArrowCallou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3576" tIns="163576" rIns="163576" bIns="163576" numCol="1" spcCol="1270" anchor="ctr" anchorCtr="0">
          <a:noAutofit/>
        </a:bodyPr>
        <a:lstStyle/>
        <a:p>
          <a:pPr lvl="0" algn="ctr" defTabSz="1022350">
            <a:lnSpc>
              <a:spcPct val="90000"/>
            </a:lnSpc>
            <a:spcBef>
              <a:spcPct val="0"/>
            </a:spcBef>
            <a:spcAft>
              <a:spcPct val="35000"/>
            </a:spcAft>
          </a:pPr>
          <a:r>
            <a:rPr lang="en-US" sz="2300" kern="1200" smtClean="0"/>
            <a:t>7 Machine Learning techniques were tested </a:t>
          </a:r>
          <a:endParaRPr lang="en-US" sz="2300" kern="1200"/>
        </a:p>
      </dsp:txBody>
      <dsp:txXfrm rot="-10800000">
        <a:off x="0" y="1845"/>
        <a:ext cx="9875520" cy="874996"/>
      </dsp:txXfrm>
    </dsp:sp>
    <dsp:sp modelId="{9F96FBA8-300B-49A1-AEA4-46225D4C8068}">
      <dsp:nvSpPr>
        <dsp:cNvPr id="0" name=""/>
        <dsp:cNvSpPr/>
      </dsp:nvSpPr>
      <dsp:spPr>
        <a:xfrm>
          <a:off x="1205" y="876841"/>
          <a:ext cx="1410444" cy="745367"/>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KNN</a:t>
          </a:r>
          <a:endParaRPr lang="en-US" sz="1900" kern="1200" dirty="0" smtClean="0"/>
        </a:p>
      </dsp:txBody>
      <dsp:txXfrm>
        <a:off x="1205" y="876841"/>
        <a:ext cx="1410444" cy="745367"/>
      </dsp:txXfrm>
    </dsp:sp>
    <dsp:sp modelId="{07186E96-1EE1-43F4-B581-E28114F2D782}">
      <dsp:nvSpPr>
        <dsp:cNvPr id="0" name=""/>
        <dsp:cNvSpPr/>
      </dsp:nvSpPr>
      <dsp:spPr>
        <a:xfrm>
          <a:off x="1411649" y="876841"/>
          <a:ext cx="1410444" cy="745367"/>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Linear Regression </a:t>
          </a:r>
          <a:endParaRPr lang="en-US" sz="1900" kern="1200" dirty="0" smtClean="0"/>
        </a:p>
      </dsp:txBody>
      <dsp:txXfrm>
        <a:off x="1411649" y="876841"/>
        <a:ext cx="1410444" cy="745367"/>
      </dsp:txXfrm>
    </dsp:sp>
    <dsp:sp modelId="{89FB3ED0-A22B-43A9-B367-B7AA08120391}">
      <dsp:nvSpPr>
        <dsp:cNvPr id="0" name=""/>
        <dsp:cNvSpPr/>
      </dsp:nvSpPr>
      <dsp:spPr>
        <a:xfrm>
          <a:off x="2822093" y="876841"/>
          <a:ext cx="1410444" cy="745367"/>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ARIMA</a:t>
          </a:r>
          <a:endParaRPr lang="en-US" sz="1900" kern="1200" dirty="0" smtClean="0"/>
        </a:p>
      </dsp:txBody>
      <dsp:txXfrm>
        <a:off x="2822093" y="876841"/>
        <a:ext cx="1410444" cy="745367"/>
      </dsp:txXfrm>
    </dsp:sp>
    <dsp:sp modelId="{728E2EB8-E7C3-4ADC-8BF1-942E8E77FD75}">
      <dsp:nvSpPr>
        <dsp:cNvPr id="0" name=""/>
        <dsp:cNvSpPr/>
      </dsp:nvSpPr>
      <dsp:spPr>
        <a:xfrm>
          <a:off x="4232537" y="876841"/>
          <a:ext cx="1410444" cy="745367"/>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LASSO </a:t>
          </a:r>
          <a:endParaRPr lang="en-US" sz="1900" kern="1200" dirty="0" smtClean="0"/>
        </a:p>
      </dsp:txBody>
      <dsp:txXfrm>
        <a:off x="4232537" y="876841"/>
        <a:ext cx="1410444" cy="745367"/>
      </dsp:txXfrm>
    </dsp:sp>
    <dsp:sp modelId="{D8CB2295-599E-4A74-B878-77B65F8F8082}">
      <dsp:nvSpPr>
        <dsp:cNvPr id="0" name=""/>
        <dsp:cNvSpPr/>
      </dsp:nvSpPr>
      <dsp:spPr>
        <a:xfrm>
          <a:off x="5642982" y="876841"/>
          <a:ext cx="1410444" cy="745367"/>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EN </a:t>
          </a:r>
          <a:endParaRPr lang="en-US" sz="1900" kern="1200" dirty="0" smtClean="0"/>
        </a:p>
      </dsp:txBody>
      <dsp:txXfrm>
        <a:off x="5642982" y="876841"/>
        <a:ext cx="1410444" cy="745367"/>
      </dsp:txXfrm>
    </dsp:sp>
    <dsp:sp modelId="{894C556F-05E5-49F3-A85A-C2C5B1D3FAAD}">
      <dsp:nvSpPr>
        <dsp:cNvPr id="0" name=""/>
        <dsp:cNvSpPr/>
      </dsp:nvSpPr>
      <dsp:spPr>
        <a:xfrm>
          <a:off x="7053426" y="876841"/>
          <a:ext cx="1410444" cy="745367"/>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CART </a:t>
          </a:r>
          <a:endParaRPr lang="en-US" sz="1900" kern="1200" dirty="0" smtClean="0"/>
        </a:p>
      </dsp:txBody>
      <dsp:txXfrm>
        <a:off x="7053426" y="876841"/>
        <a:ext cx="1410444" cy="745367"/>
      </dsp:txXfrm>
    </dsp:sp>
    <dsp:sp modelId="{E0F8E1BF-BB6A-40DA-9DCF-56A55DCBEAB6}">
      <dsp:nvSpPr>
        <dsp:cNvPr id="0" name=""/>
        <dsp:cNvSpPr/>
      </dsp:nvSpPr>
      <dsp:spPr>
        <a:xfrm>
          <a:off x="8463870" y="876841"/>
          <a:ext cx="1410444" cy="745367"/>
        </a:xfrm>
        <a:prstGeom prst="rect">
          <a:avLst/>
        </a:prstGeom>
        <a:solidFill>
          <a:schemeClr val="accent1">
            <a:alpha val="90000"/>
            <a:tint val="40000"/>
            <a:hueOff val="0"/>
            <a:satOff val="0"/>
            <a:lumOff val="0"/>
            <a:alphaOff val="0"/>
          </a:schemeClr>
        </a:solidFill>
        <a:ln w="1905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35128" tIns="24130" rIns="135128" bIns="24130" numCol="1" spcCol="1270" anchor="ctr" anchorCtr="0">
          <a:noAutofit/>
        </a:bodyPr>
        <a:lstStyle/>
        <a:p>
          <a:pPr lvl="0" algn="ctr" defTabSz="844550">
            <a:lnSpc>
              <a:spcPct val="90000"/>
            </a:lnSpc>
            <a:spcBef>
              <a:spcPct val="0"/>
            </a:spcBef>
            <a:spcAft>
              <a:spcPct val="35000"/>
            </a:spcAft>
          </a:pPr>
          <a:r>
            <a:rPr lang="en-US" sz="1900" kern="1200" smtClean="0"/>
            <a:t>SVR</a:t>
          </a:r>
          <a:endParaRPr lang="en-US" sz="1900" kern="1200" dirty="0" smtClean="0"/>
        </a:p>
      </dsp:txBody>
      <dsp:txXfrm>
        <a:off x="8463870" y="876841"/>
        <a:ext cx="1410444" cy="745367"/>
      </dsp:txXfrm>
    </dsp:sp>
  </dsp:spTree>
</dsp:drawing>
</file>

<file path=ppt/diagrams/layout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Process2">
  <dgm:title val=""/>
  <dgm:desc val=""/>
  <dgm:catLst>
    <dgm:cat type="list" pri="10000"/>
    <dgm:cat type="relationship" pri="13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13" srcId="1" destId="11" srcOrd="0" destOrd="0"/>
        <dgm:cxn modelId="14" srcId="1" destId="12" srcOrd="0" destOrd="0"/>
        <dgm:cxn modelId="23" srcId="2" destId="21" srcOrd="0" destOrd="0"/>
        <dgm:cxn modelId="24" srcId="2" destId="22" srcOrd="0" destOrd="0"/>
        <dgm:cxn modelId="33" srcId="3" destId="31" srcOrd="0" destOrd="0"/>
        <dgm:cxn modelId="34" srcId="3" destId="32" srcOrd="0" destOrd="0"/>
      </dgm:cxnLst>
      <dgm:bg/>
      <dgm:whole/>
    </dgm:dataModel>
  </dgm:sampData>
  <dgm:styleData useDef="1">
    <dgm:dataModel>
      <dgm:ptLst/>
      <dgm:bg/>
      <dgm:whole/>
    </dgm:dataModel>
  </dgm:styleData>
  <dgm:clrData useDef="1">
    <dgm:dataModel>
      <dgm:ptLst/>
      <dgm:bg/>
      <dgm:whole/>
    </dgm:dataModel>
  </dgm:clrData>
  <dgm:layoutNode name="theList">
    <dgm:varLst>
      <dgm:dir/>
      <dgm:animLvl val="lvl"/>
      <dgm:resizeHandles val="exact"/>
    </dgm:varLst>
    <dgm:choose name="Name0">
      <dgm:if name="Name1" func="var" arg="dir" op="equ" val="norm">
        <dgm:alg type="lin"/>
      </dgm:if>
      <dgm:else name="Name2">
        <dgm:alg type="lin">
          <dgm:param type="linDir" val="fromR"/>
        </dgm:alg>
      </dgm:else>
    </dgm:choose>
    <dgm:shape xmlns:r="http://schemas.openxmlformats.org/officeDocument/2006/relationships" r:blip="">
      <dgm:adjLst/>
    </dgm:shape>
    <dgm:presOf/>
    <dgm:constrLst>
      <dgm:constr type="w" for="ch" forName="compNode" refType="w"/>
      <dgm:constr type="h" for="ch" forName="compNode" refType="h"/>
      <dgm:constr type="w" for="ch" forName="aSpace" refType="w" fact="0.075"/>
      <dgm:constr type="h" for="des" forName="aSpace2" refType="h" fact="0.1"/>
      <dgm:constr type="primFontSz" for="des" forName="textNode" op="equ"/>
      <dgm:constr type="primFontSz" for="des" forName="childNode" op="equ"/>
    </dgm:constrLst>
    <dgm:ruleLst/>
    <dgm:forEach name="aNodeForEach" axis="ch" ptType="node">
      <dgm:layoutNode name="compNode">
        <dgm:alg type="composite"/>
        <dgm:shape xmlns:r="http://schemas.openxmlformats.org/officeDocument/2006/relationships" r:blip="">
          <dgm:adjLst/>
        </dgm:shape>
        <dgm:presOf/>
        <dgm:constrLst>
          <dgm:constr type="w" for="ch" forName="aNode" refType="w"/>
          <dgm:constr type="h" for="ch" forName="aNode" refType="h"/>
          <dgm:constr type="w" for="ch" forName="textNode" refType="w"/>
          <dgm:constr type="h" for="ch" forName="textNode" refType="h" fact="0.3"/>
          <dgm:constr type="ctrX" for="ch" forName="textNode" refType="w" fact="0.5"/>
          <dgm:constr type="w" for="ch" forName="compChildNode" refType="w" fact="0.8"/>
          <dgm:constr type="h" for="ch" forName="compChildNode" refType="h" fact="0.65"/>
          <dgm:constr type="t" for="ch" forName="compChildNode" refType="h" fact="0.3"/>
          <dgm:constr type="ctrX" for="ch" forName="compChildNode" refType="w" fact="0.5"/>
        </dgm:constrLst>
        <dgm:ruleLst/>
        <dgm:layoutNode name="aNode" styleLbl="bgShp">
          <dgm:alg type="sp"/>
          <dgm:shape xmlns:r="http://schemas.openxmlformats.org/officeDocument/2006/relationships" type="roundRect" r:blip="">
            <dgm:adjLst>
              <dgm:adj idx="1" val="0.1"/>
            </dgm:adjLst>
          </dgm:shape>
          <dgm:presOf axis="self"/>
          <dgm:constrLst/>
          <dgm:ruleLst/>
        </dgm:layoutNode>
        <dgm:layoutNode name="textNode" styleLbl="bgShp">
          <dgm:alg type="tx"/>
          <dgm:shape xmlns:r="http://schemas.openxmlformats.org/officeDocument/2006/relationships" type="rect" r:blip="" hideGeom="1">
            <dgm:adjLst>
              <dgm:adj idx="1" val="0.1"/>
            </dgm:adjLst>
          </dgm:shape>
          <dgm:presOf axis="self"/>
          <dgm:constrLst>
            <dgm:constr type="primFontSz" val="65"/>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ompChildNode">
          <dgm:alg type="composite"/>
          <dgm:shape xmlns:r="http://schemas.openxmlformats.org/officeDocument/2006/relationships" r:blip="">
            <dgm:adjLst/>
          </dgm:shape>
          <dgm:presOf/>
          <dgm:constrLst>
            <dgm:constr type="w" for="des" forName="childNode" refType="w"/>
            <dgm:constr type="h" for="des" forName="childNode" refType="h"/>
          </dgm:constrLst>
          <dgm:ruleLst/>
          <dgm:layoutNode name="theInnerList">
            <dgm:alg type="lin">
              <dgm:param type="linDir" val="fromT"/>
            </dgm:alg>
            <dgm:shape xmlns:r="http://schemas.openxmlformats.org/officeDocument/2006/relationships" r:blip="">
              <dgm:adjLst/>
            </dgm:shape>
            <dgm:presOf/>
            <dgm:constrLst/>
            <dgm:ruleLst/>
            <dgm:forEach name="childNodeForEach" axis="ch" ptType="node">
              <dgm:layoutNode name="child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tMarg" refType="primFontSz" fact="0.15"/>
                  <dgm:constr type="bMarg" refType="primFontSz" fact="0.15"/>
                  <dgm:constr type="lMarg" refType="primFontSz" fact="0.2"/>
                  <dgm:constr type="rMarg" refType="primFontSz" fact="0.2"/>
                </dgm:constrLst>
                <dgm:ruleLst>
                  <dgm:rule type="primFontSz" val="5" fact="NaN" max="NaN"/>
                </dgm:ruleLst>
              </dgm:layoutNode>
              <dgm:choose name="Name3">
                <dgm:if name="Name4" axis="self" ptType="node" func="revPos" op="equ" val="1"/>
                <dgm:else name="Name5">
                  <dgm:layoutNode name="aSpace2">
                    <dgm:alg type="sp"/>
                    <dgm:shape xmlns:r="http://schemas.openxmlformats.org/officeDocument/2006/relationships" r:blip="">
                      <dgm:adjLst/>
                    </dgm:shape>
                    <dgm:presOf/>
                    <dgm:constrLst/>
                    <dgm:ruleLst/>
                  </dgm:layoutNode>
                </dgm:else>
              </dgm:choose>
            </dgm:forEach>
          </dgm:layoutNode>
        </dgm:layoutNode>
      </dgm:layoutNode>
      <dgm:choose name="Name6">
        <dgm:if name="Name7" axis="self" ptType="node" func="revPos" op="equ" val="1"/>
        <dgm:else name="Name8">
          <dgm:layoutNode name="aSpace">
            <dgm:alg type="sp"/>
            <dgm:shape xmlns:r="http://schemas.openxmlformats.org/officeDocument/2006/relationships" r:blip="">
              <dgm:adjLst/>
            </dgm:shape>
            <dgm:presOf/>
            <dgm:constrLst/>
            <dgm:ruleLst/>
          </dgm:layoutNod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5F0EDA4-EC67-4CF8-93AA-B3735072B973}" type="datetimeFigureOut">
              <a:rPr lang="en-US" smtClean="0"/>
              <a:t>6/26/2022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105A4D4-F48E-41D5-BC1C-FBA7434EE207}" type="slidenum">
              <a:rPr lang="en-US" smtClean="0"/>
              <a:t>‹#›</a:t>
            </a:fld>
            <a:endParaRPr lang="en-US"/>
          </a:p>
        </p:txBody>
      </p:sp>
    </p:spTree>
    <p:extLst>
      <p:ext uri="{BB962C8B-B14F-4D97-AF65-F5344CB8AC3E}">
        <p14:creationId xmlns:p14="http://schemas.microsoft.com/office/powerpoint/2010/main" val="25207829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COVID, Supply</a:t>
            </a:r>
            <a:r>
              <a:rPr lang="en-US" baseline="0" dirty="0" smtClean="0"/>
              <a:t> Chain Issues and the war in the Ukraine </a:t>
            </a:r>
            <a:endParaRPr lang="en-US" dirty="0"/>
          </a:p>
        </p:txBody>
      </p:sp>
      <p:sp>
        <p:nvSpPr>
          <p:cNvPr id="4" name="Slide Number Placeholder 3"/>
          <p:cNvSpPr>
            <a:spLocks noGrp="1"/>
          </p:cNvSpPr>
          <p:nvPr>
            <p:ph type="sldNum" sz="quarter" idx="10"/>
          </p:nvPr>
        </p:nvSpPr>
        <p:spPr/>
        <p:txBody>
          <a:bodyPr/>
          <a:lstStyle/>
          <a:p>
            <a:fld id="{C105A4D4-F48E-41D5-BC1C-FBA7434EE207}" type="slidenum">
              <a:rPr lang="en-US" smtClean="0"/>
              <a:t>3</a:t>
            </a:fld>
            <a:endParaRPr lang="en-US"/>
          </a:p>
        </p:txBody>
      </p:sp>
    </p:spTree>
    <p:extLst>
      <p:ext uri="{BB962C8B-B14F-4D97-AF65-F5344CB8AC3E}">
        <p14:creationId xmlns:p14="http://schemas.microsoft.com/office/powerpoint/2010/main" val="846321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accent1"/>
          </a:solidFill>
          <a:ln w="12700">
            <a:solidFill>
              <a:srgbClr val="FFFFFF"/>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rgbClr val="FFFFFF"/>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rgbClr val="FFFFFF"/>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lvl1pPr>
              <a:defRPr>
                <a:solidFill>
                  <a:srgbClr val="FFFFFF"/>
                </a:solidFill>
              </a:defRPr>
            </a:lvl1pPr>
          </a:lstStyle>
          <a:p>
            <a:fld id="{F58A00E7-6A88-4EC9-B6F4-5448300F091E}" type="datetimeFigureOut">
              <a:rPr lang="en-US" smtClean="0"/>
              <a:t>6/26/2022</a:t>
            </a:fld>
            <a:endParaRPr lang="en-US"/>
          </a:p>
        </p:txBody>
      </p:sp>
      <p:sp>
        <p:nvSpPr>
          <p:cNvPr id="5" name="Footer Placeholder 4"/>
          <p:cNvSpPr>
            <a:spLocks noGrp="1"/>
          </p:cNvSpPr>
          <p:nvPr>
            <p:ph type="ftr" sz="quarter" idx="11"/>
          </p:nvPr>
        </p:nvSpPr>
        <p:spPr/>
        <p:txBody>
          <a:bodyPr/>
          <a:lstStyle>
            <a:lvl1pPr>
              <a:defRPr>
                <a:solidFill>
                  <a:srgbClr val="FFFFFF"/>
                </a:solidFill>
              </a:defRPr>
            </a:lvl1pPr>
          </a:lstStyle>
          <a:p>
            <a:endParaRPr lang="en-US"/>
          </a:p>
        </p:txBody>
      </p:sp>
      <p:sp>
        <p:nvSpPr>
          <p:cNvPr id="6" name="Slide Number Placeholder 5"/>
          <p:cNvSpPr>
            <a:spLocks noGrp="1"/>
          </p:cNvSpPr>
          <p:nvPr>
            <p:ph type="sldNum" sz="quarter" idx="12"/>
          </p:nvPr>
        </p:nvSpPr>
        <p:spPr/>
        <p:txBody>
          <a:bodyPr/>
          <a:lstStyle>
            <a:lvl1pPr>
              <a:defRPr>
                <a:solidFill>
                  <a:srgbClr val="FFFFFF"/>
                </a:solidFill>
              </a:defRPr>
            </a:lvl1pPr>
          </a:lstStyle>
          <a:p>
            <a:fld id="{0FEE469F-CFF7-4A5E-933F-9B51FA60919E}" type="slidenum">
              <a:rPr lang="en-US" smtClean="0"/>
              <a:t>‹#›</a:t>
            </a:fld>
            <a:endParaRPr lang="en-US"/>
          </a:p>
        </p:txBody>
      </p:sp>
      <p:cxnSp>
        <p:nvCxnSpPr>
          <p:cNvPr id="8" name="Straight Connector 7"/>
          <p:cNvCxnSpPr/>
          <p:nvPr/>
        </p:nvCxnSpPr>
        <p:spPr>
          <a:xfrm>
            <a:off x="1978660" y="3733800"/>
            <a:ext cx="8229601" cy="0"/>
          </a:xfrm>
          <a:prstGeom prst="line">
            <a:avLst/>
          </a:prstGeom>
          <a:ln>
            <a:solidFill>
              <a:srgbClr val="FFFFFF"/>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05604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58A00E7-6A88-4EC9-B6F4-5448300F091E}" type="datetimeFigureOut">
              <a:rPr lang="en-US" smtClean="0"/>
              <a:t>6/26/2022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EE469F-CFF7-4A5E-933F-9B51FA60919E}" type="slidenum">
              <a:rPr lang="en-US" smtClean="0"/>
              <a:t>‹#›</a:t>
            </a:fld>
            <a:endParaRPr lang="en-US"/>
          </a:p>
        </p:txBody>
      </p:sp>
    </p:spTree>
    <p:extLst>
      <p:ext uri="{BB962C8B-B14F-4D97-AF65-F5344CB8AC3E}">
        <p14:creationId xmlns:p14="http://schemas.microsoft.com/office/powerpoint/2010/main" val="769466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58A00E7-6A88-4EC9-B6F4-5448300F091E}" type="datetimeFigureOut">
              <a:rPr lang="en-US" smtClean="0"/>
              <a:t>6/26/2022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EE469F-CFF7-4A5E-933F-9B51FA60919E}" type="slidenum">
              <a:rPr lang="en-US" smtClean="0"/>
              <a:t>‹#›</a:t>
            </a:fld>
            <a:endParaRPr lang="en-US"/>
          </a:p>
        </p:txBody>
      </p:sp>
    </p:spTree>
    <p:extLst>
      <p:ext uri="{BB962C8B-B14F-4D97-AF65-F5344CB8AC3E}">
        <p14:creationId xmlns:p14="http://schemas.microsoft.com/office/powerpoint/2010/main" val="5580125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58A00E7-6A88-4EC9-B6F4-5448300F091E}" type="datetimeFigureOut">
              <a:rPr lang="en-US" smtClean="0"/>
              <a:t>6/26/2022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EE469F-CFF7-4A5E-933F-9B51FA60919E}" type="slidenum">
              <a:rPr lang="en-US" smtClean="0"/>
              <a:t>‹#›</a:t>
            </a:fld>
            <a:endParaRPr lang="en-US"/>
          </a:p>
        </p:txBody>
      </p:sp>
    </p:spTree>
    <p:extLst>
      <p:ext uri="{BB962C8B-B14F-4D97-AF65-F5344CB8AC3E}">
        <p14:creationId xmlns:p14="http://schemas.microsoft.com/office/powerpoint/2010/main" val="37744760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smtClean="0"/>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F58A00E7-6A88-4EC9-B6F4-5448300F091E}" type="datetimeFigureOut">
              <a:rPr lang="en-US" smtClean="0"/>
              <a:t>6/26/2022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FEE469F-CFF7-4A5E-933F-9B51FA60919E}" type="slidenum">
              <a:rPr lang="en-US" smtClean="0"/>
              <a:t>‹#›</a:t>
            </a:fld>
            <a:endParaRPr lang="en-US"/>
          </a:p>
        </p:txBody>
      </p:sp>
      <p:cxnSp>
        <p:nvCxnSpPr>
          <p:cNvPr id="7" name="Straight Connector 6"/>
          <p:cNvCxnSpPr/>
          <p:nvPr/>
        </p:nvCxnSpPr>
        <p:spPr>
          <a:xfrm>
            <a:off x="1981200" y="4020408"/>
            <a:ext cx="8229601" cy="0"/>
          </a:xfrm>
          <a:prstGeom prst="line">
            <a:avLst/>
          </a:prstGeom>
          <a:ln>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289878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F58A00E7-6A88-4EC9-B6F4-5448300F091E}" type="datetimeFigureOut">
              <a:rPr lang="en-US" smtClean="0"/>
              <a:t>6/26/2022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EE469F-CFF7-4A5E-933F-9B51FA60919E}" type="slidenum">
              <a:rPr lang="en-US" smtClean="0"/>
              <a:t>‹#›</a:t>
            </a:fld>
            <a:endParaRPr lang="en-US"/>
          </a:p>
        </p:txBody>
      </p:sp>
    </p:spTree>
    <p:extLst>
      <p:ext uri="{BB962C8B-B14F-4D97-AF65-F5344CB8AC3E}">
        <p14:creationId xmlns:p14="http://schemas.microsoft.com/office/powerpoint/2010/main" val="41093831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58A00E7-6A88-4EC9-B6F4-5448300F091E}" type="datetimeFigureOut">
              <a:rPr lang="en-US" smtClean="0"/>
              <a:t>6/26/2022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FEE469F-CFF7-4A5E-933F-9B51FA60919E}" type="slidenum">
              <a:rPr lang="en-US" smtClean="0"/>
              <a:t>‹#›</a:t>
            </a:fld>
            <a:endParaRPr lang="en-US"/>
          </a:p>
        </p:txBody>
      </p:sp>
    </p:spTree>
    <p:extLst>
      <p:ext uri="{BB962C8B-B14F-4D97-AF65-F5344CB8AC3E}">
        <p14:creationId xmlns:p14="http://schemas.microsoft.com/office/powerpoint/2010/main" val="16180550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F58A00E7-6A88-4EC9-B6F4-5448300F091E}" type="datetimeFigureOut">
              <a:rPr lang="en-US" smtClean="0"/>
              <a:t>6/26/2022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FEE469F-CFF7-4A5E-933F-9B51FA60919E}" type="slidenum">
              <a:rPr lang="en-US" smtClean="0"/>
              <a:t>‹#›</a:t>
            </a:fld>
            <a:endParaRPr lang="en-US"/>
          </a:p>
        </p:txBody>
      </p:sp>
    </p:spTree>
    <p:extLst>
      <p:ext uri="{BB962C8B-B14F-4D97-AF65-F5344CB8AC3E}">
        <p14:creationId xmlns:p14="http://schemas.microsoft.com/office/powerpoint/2010/main" val="213169585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58A00E7-6A88-4EC9-B6F4-5448300F091E}" type="datetimeFigureOut">
              <a:rPr lang="en-US" smtClean="0"/>
              <a:t>6/26/2022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FEE469F-CFF7-4A5E-933F-9B51FA60919E}" type="slidenum">
              <a:rPr lang="en-US" smtClean="0"/>
              <a:t>‹#›</a:t>
            </a:fld>
            <a:endParaRPr lang="en-US"/>
          </a:p>
        </p:txBody>
      </p:sp>
    </p:spTree>
    <p:extLst>
      <p:ext uri="{BB962C8B-B14F-4D97-AF65-F5344CB8AC3E}">
        <p14:creationId xmlns:p14="http://schemas.microsoft.com/office/powerpoint/2010/main" val="5837493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58A00E7-6A88-4EC9-B6F4-5448300F091E}" type="datetimeFigureOut">
              <a:rPr lang="en-US" smtClean="0"/>
              <a:t>6/26/2022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EE469F-CFF7-4A5E-933F-9B51FA60919E}" type="slidenum">
              <a:rPr lang="en-US" smtClean="0"/>
              <a:t>‹#›</a:t>
            </a:fld>
            <a:endParaRPr lang="en-US"/>
          </a:p>
        </p:txBody>
      </p:sp>
    </p:spTree>
    <p:extLst>
      <p:ext uri="{BB962C8B-B14F-4D97-AF65-F5344CB8AC3E}">
        <p14:creationId xmlns:p14="http://schemas.microsoft.com/office/powerpoint/2010/main" val="25215070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58A00E7-6A88-4EC9-B6F4-5448300F091E}" type="datetimeFigureOut">
              <a:rPr lang="en-US" smtClean="0"/>
              <a:t>6/26/2022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FEE469F-CFF7-4A5E-933F-9B51FA60919E}" type="slidenum">
              <a:rPr lang="en-US" smtClean="0"/>
              <a:t>‹#›</a:t>
            </a:fld>
            <a:endParaRPr lang="en-US"/>
          </a:p>
        </p:txBody>
      </p:sp>
    </p:spTree>
    <p:extLst>
      <p:ext uri="{BB962C8B-B14F-4D97-AF65-F5344CB8AC3E}">
        <p14:creationId xmlns:p14="http://schemas.microsoft.com/office/powerpoint/2010/main" val="26908432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accent1"/>
                </a:solidFill>
              </a:defRPr>
            </a:lvl1pPr>
          </a:lstStyle>
          <a:p>
            <a:fld id="{F58A00E7-6A88-4EC9-B6F4-5448300F091E}" type="datetimeFigureOut">
              <a:rPr lang="en-US" smtClean="0"/>
              <a:t>6/26/2022</a:t>
            </a:fld>
            <a:endParaRPr lang="en-US"/>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accent1"/>
                </a:solidFill>
              </a:defRPr>
            </a:lvl1pPr>
          </a:lstStyle>
          <a:p>
            <a:endParaRPr lang="en-US"/>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accent1"/>
                </a:solidFill>
              </a:defRPr>
            </a:lvl1pPr>
          </a:lstStyle>
          <a:p>
            <a:fld id="{0FEE469F-CFF7-4A5E-933F-9B51FA60919E}" type="slidenum">
              <a:rPr lang="en-US" smtClean="0"/>
              <a:t>‹#›</a:t>
            </a:fld>
            <a:endParaRPr lang="en-US"/>
          </a:p>
        </p:txBody>
      </p:sp>
    </p:spTree>
    <p:extLst>
      <p:ext uri="{BB962C8B-B14F-4D97-AF65-F5344CB8AC3E}">
        <p14:creationId xmlns:p14="http://schemas.microsoft.com/office/powerpoint/2010/main" val="3559001925"/>
      </p:ext>
    </p:extLst>
  </p:cSld>
  <p:clrMap bg1="lt1" tx1="dk1" bg2="lt2" tx2="dk2" accent1="accent1" accent2="accent2" accent3="accent3" accent4="accent4" accent5="accent5" accent6="accent6" hlink="hlink" folHlink="folHlink"/>
  <p:sldLayoutIdLst>
    <p:sldLayoutId id="2147483763" r:id="rId1"/>
    <p:sldLayoutId id="2147483764" r:id="rId2"/>
    <p:sldLayoutId id="2147483765" r:id="rId3"/>
    <p:sldLayoutId id="2147483766" r:id="rId4"/>
    <p:sldLayoutId id="2147483767" r:id="rId5"/>
    <p:sldLayoutId id="2147483768" r:id="rId6"/>
    <p:sldLayoutId id="2147483769" r:id="rId7"/>
    <p:sldLayoutId id="2147483770" r:id="rId8"/>
    <p:sldLayoutId id="2147483771" r:id="rId9"/>
    <p:sldLayoutId id="2147483772" r:id="rId10"/>
    <p:sldLayoutId id="2147483773" r:id="rId11"/>
  </p:sldLayoutIdLst>
  <p:txStyles>
    <p:titleStyle>
      <a:lvl1pPr algn="l" defTabSz="914400" rtl="0" eaLnBrk="1" latinLnBrk="0" hangingPunct="1">
        <a:lnSpc>
          <a:spcPct val="90000"/>
        </a:lnSpc>
        <a:spcBef>
          <a:spcPct val="0"/>
        </a:spcBef>
        <a:buNone/>
        <a:defRPr sz="4400" kern="1200">
          <a:solidFill>
            <a:schemeClr val="accent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accent1"/>
        </a:buClr>
        <a:buSzPct val="80000"/>
        <a:buFont typeface="Corbel" pitchFamily="34" charset="0"/>
        <a:buChar char="•"/>
        <a:defRPr sz="2200" kern="1200">
          <a:solidFill>
            <a:schemeClr val="accent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2000" kern="1200">
          <a:solidFill>
            <a:schemeClr val="accent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800" kern="1200">
          <a:solidFill>
            <a:schemeClr val="accent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5pPr>
      <a:lvl6pPr marL="16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6pPr>
      <a:lvl7pPr marL="19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7pPr>
      <a:lvl8pPr marL="22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8pPr>
      <a:lvl9pPr marL="2500000" indent="-228600" algn="l" defTabSz="914400" rtl="0" eaLnBrk="1" latinLnBrk="0" hangingPunct="1">
        <a:lnSpc>
          <a:spcPct val="90000"/>
        </a:lnSpc>
        <a:spcBef>
          <a:spcPts val="200"/>
        </a:spcBef>
        <a:spcAft>
          <a:spcPts val="400"/>
        </a:spcAft>
        <a:buClr>
          <a:schemeClr val="accent1"/>
        </a:buClr>
        <a:buSzPct val="80000"/>
        <a:buFont typeface="Corbel" pitchFamily="34" charset="0"/>
        <a:buChar char="•"/>
        <a:defRPr sz="1600" kern="1200">
          <a:solidFill>
            <a:schemeClr val="accent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5.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slideLayout" Target="../slideLayouts/slideLayout2.xml"/><Relationship Id="rId7" Type="http://schemas.openxmlformats.org/officeDocument/2006/relationships/diagramColors" Target="../diagrams/colors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2.xml"/><Relationship Id="rId7" Type="http://schemas.openxmlformats.org/officeDocument/2006/relationships/image" Target="../media/image5.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 Id="rId9"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1.png"/><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slideLayout" Target="../slideLayouts/slideLayout2.xml"/><Relationship Id="rId7" Type="http://schemas.openxmlformats.org/officeDocument/2006/relationships/diagramColors" Target="../diagrams/colors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 Id="rId9"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Food Commodity Budgeting using Inflation Rate Forecasting </a:t>
            </a:r>
            <a:endParaRPr lang="en-US" dirty="0"/>
          </a:p>
        </p:txBody>
      </p:sp>
      <p:sp>
        <p:nvSpPr>
          <p:cNvPr id="3" name="Subtitle 2"/>
          <p:cNvSpPr>
            <a:spLocks noGrp="1"/>
          </p:cNvSpPr>
          <p:nvPr>
            <p:ph type="subTitle" idx="1"/>
          </p:nvPr>
        </p:nvSpPr>
        <p:spPr/>
        <p:txBody>
          <a:bodyPr>
            <a:normAutofit fontScale="77500" lnSpcReduction="20000"/>
          </a:bodyPr>
          <a:lstStyle/>
          <a:p>
            <a:r>
              <a:rPr lang="en-US" dirty="0" smtClean="0"/>
              <a:t>Lydia Swatek </a:t>
            </a:r>
          </a:p>
          <a:p>
            <a:r>
              <a:rPr lang="en-US" dirty="0" smtClean="0"/>
              <a:t>Regis University </a:t>
            </a:r>
          </a:p>
          <a:p>
            <a:r>
              <a:rPr lang="en-US" dirty="0" smtClean="0"/>
              <a:t>MSDS 692: Data Science Practicum 1</a:t>
            </a:r>
          </a:p>
          <a:p>
            <a:r>
              <a:rPr lang="en-US" dirty="0" smtClean="0"/>
              <a:t>June 26</a:t>
            </a:r>
            <a:r>
              <a:rPr lang="en-US" baseline="30000" dirty="0" smtClean="0"/>
              <a:t>th</a:t>
            </a:r>
            <a:r>
              <a:rPr lang="en-US" dirty="0" smtClean="0"/>
              <a:t>, 2022</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8792" y="6096000"/>
            <a:ext cx="609600" cy="609600"/>
          </a:xfrm>
          <a:prstGeom prst="rect">
            <a:avLst/>
          </a:prstGeom>
        </p:spPr>
      </p:pic>
    </p:spTree>
    <p:extLst>
      <p:ext uri="{BB962C8B-B14F-4D97-AF65-F5344CB8AC3E}">
        <p14:creationId xmlns:p14="http://schemas.microsoft.com/office/powerpoint/2010/main" val="2930141444"/>
      </p:ext>
    </p:extLst>
  </p:cSld>
  <p:clrMapOvr>
    <a:masterClrMapping/>
  </p:clrMapOvr>
  <mc:AlternateContent xmlns:mc="http://schemas.openxmlformats.org/markup-compatibility/2006">
    <mc:Choice xmlns:p14="http://schemas.microsoft.com/office/powerpoint/2010/main" Requires="p14">
      <p:transition spd="slow" p14:dur="2000" advTm="20622"/>
    </mc:Choice>
    <mc:Fallback>
      <p:transition spd="slow" advTm="206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Analysis </a:t>
            </a:r>
            <a:endParaRPr lang="en-US" dirty="0"/>
          </a:p>
        </p:txBody>
      </p:sp>
      <p:sp>
        <p:nvSpPr>
          <p:cNvPr id="3" name="Content Placeholder 2"/>
          <p:cNvSpPr>
            <a:spLocks noGrp="1"/>
          </p:cNvSpPr>
          <p:nvPr>
            <p:ph idx="1"/>
          </p:nvPr>
        </p:nvSpPr>
        <p:spPr/>
        <p:txBody>
          <a:bodyPr/>
          <a:lstStyle/>
          <a:p>
            <a:r>
              <a:rPr lang="en-US" dirty="0" smtClean="0"/>
              <a:t>The 3 inflation rate predictions were compared to the 1</a:t>
            </a:r>
            <a:r>
              <a:rPr lang="en-US" baseline="30000" dirty="0" smtClean="0"/>
              <a:t>st</a:t>
            </a:r>
            <a:r>
              <a:rPr lang="en-US" dirty="0" smtClean="0"/>
              <a:t> Food and Beverage data. </a:t>
            </a:r>
          </a:p>
          <a:p>
            <a:r>
              <a:rPr lang="en-US" dirty="0" smtClean="0"/>
              <a:t>While there is fluctuation in two of the models, all three models have inflation rates that hover around 0.29%.</a:t>
            </a:r>
            <a:endParaRPr lang="en-US" dirty="0"/>
          </a:p>
        </p:txBody>
      </p:sp>
      <p:pic>
        <p:nvPicPr>
          <p:cNvPr id="4" name="Picture 3"/>
          <p:cNvPicPr>
            <a:picLocks noChangeAspect="1"/>
          </p:cNvPicPr>
          <p:nvPr/>
        </p:nvPicPr>
        <p:blipFill>
          <a:blip r:embed="rId4"/>
          <a:stretch>
            <a:fillRect/>
          </a:stretch>
        </p:blipFill>
        <p:spPr>
          <a:xfrm>
            <a:off x="1126435" y="3285980"/>
            <a:ext cx="9906000" cy="303847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117095656"/>
      </p:ext>
    </p:extLst>
  </p:cSld>
  <p:clrMapOvr>
    <a:masterClrMapping/>
  </p:clrMapOvr>
  <mc:AlternateContent xmlns:mc="http://schemas.openxmlformats.org/markup-compatibility/2006">
    <mc:Choice xmlns:p14="http://schemas.microsoft.com/office/powerpoint/2010/main" Requires="p14">
      <p:transition spd="slow" p14:dur="2000" advTm="43979"/>
    </mc:Choice>
    <mc:Fallback>
      <p:transition spd="slow" advTm="43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Analysis </a:t>
            </a:r>
            <a:endParaRPr lang="en-US" dirty="0"/>
          </a:p>
        </p:txBody>
      </p:sp>
      <p:sp>
        <p:nvSpPr>
          <p:cNvPr id="3" name="Content Placeholder 2"/>
          <p:cNvSpPr>
            <a:spLocks noGrp="1"/>
          </p:cNvSpPr>
          <p:nvPr>
            <p:ph idx="1"/>
          </p:nvPr>
        </p:nvSpPr>
        <p:spPr>
          <a:xfrm>
            <a:off x="1145649" y="1604819"/>
            <a:ext cx="9872871" cy="4038600"/>
          </a:xfrm>
        </p:spPr>
        <p:txBody>
          <a:bodyPr/>
          <a:lstStyle/>
          <a:p>
            <a:r>
              <a:rPr lang="en-US" dirty="0" smtClean="0"/>
              <a:t>The 3 inflation rate predictions were used to calculate the price of food and beverage spend for both Food and Beverage datasets</a:t>
            </a:r>
          </a:p>
          <a:p>
            <a:r>
              <a:rPr lang="en-US" dirty="0" smtClean="0"/>
              <a:t>The predicted prices were then compared to the actual Food and Beverage prices in the datasets. </a:t>
            </a:r>
            <a:endParaRPr lang="en-US" dirty="0"/>
          </a:p>
        </p:txBody>
      </p:sp>
      <p:pic>
        <p:nvPicPr>
          <p:cNvPr id="4" name="Picture 3"/>
          <p:cNvPicPr>
            <a:picLocks noChangeAspect="1"/>
          </p:cNvPicPr>
          <p:nvPr/>
        </p:nvPicPr>
        <p:blipFill>
          <a:blip r:embed="rId4"/>
          <a:stretch>
            <a:fillRect/>
          </a:stretch>
        </p:blipFill>
        <p:spPr>
          <a:xfrm>
            <a:off x="3394026" y="2991611"/>
            <a:ext cx="5811981" cy="1748590"/>
          </a:xfrm>
          <a:prstGeom prst="rect">
            <a:avLst/>
          </a:prstGeom>
        </p:spPr>
      </p:pic>
      <p:pic>
        <p:nvPicPr>
          <p:cNvPr id="5" name="Picture 4"/>
          <p:cNvPicPr>
            <a:picLocks noChangeAspect="1"/>
          </p:cNvPicPr>
          <p:nvPr/>
        </p:nvPicPr>
        <p:blipFill>
          <a:blip r:embed="rId5"/>
          <a:stretch>
            <a:fillRect/>
          </a:stretch>
        </p:blipFill>
        <p:spPr>
          <a:xfrm>
            <a:off x="3394026" y="4763239"/>
            <a:ext cx="5811981" cy="1760360"/>
          </a:xfrm>
          <a:prstGeom prst="rect">
            <a:avLst/>
          </a:prstGeom>
        </p:spPr>
      </p:pic>
      <p:sp>
        <p:nvSpPr>
          <p:cNvPr id="6" name="TextBox 5"/>
          <p:cNvSpPr txBox="1"/>
          <p:nvPr/>
        </p:nvSpPr>
        <p:spPr>
          <a:xfrm>
            <a:off x="1556761" y="3265741"/>
            <a:ext cx="1699490" cy="1200329"/>
          </a:xfrm>
          <a:prstGeom prst="rect">
            <a:avLst/>
          </a:prstGeom>
          <a:noFill/>
        </p:spPr>
        <p:txBody>
          <a:bodyPr wrap="square" rtlCol="0">
            <a:spAutoFit/>
          </a:bodyPr>
          <a:lstStyle/>
          <a:p>
            <a:r>
              <a:rPr lang="en-US" dirty="0" smtClean="0"/>
              <a:t>1</a:t>
            </a:r>
            <a:r>
              <a:rPr lang="en-US" baseline="30000" dirty="0" smtClean="0"/>
              <a:t>st</a:t>
            </a:r>
            <a:r>
              <a:rPr lang="en-US" dirty="0" smtClean="0"/>
              <a:t> Historic Food and Beverage Data Comparison</a:t>
            </a:r>
            <a:endParaRPr lang="en-US" dirty="0"/>
          </a:p>
        </p:txBody>
      </p:sp>
      <p:sp>
        <p:nvSpPr>
          <p:cNvPr id="7" name="TextBox 6"/>
          <p:cNvSpPr txBox="1"/>
          <p:nvPr/>
        </p:nvSpPr>
        <p:spPr>
          <a:xfrm>
            <a:off x="1556761" y="5043254"/>
            <a:ext cx="1699490" cy="1200329"/>
          </a:xfrm>
          <a:prstGeom prst="rect">
            <a:avLst/>
          </a:prstGeom>
          <a:noFill/>
        </p:spPr>
        <p:txBody>
          <a:bodyPr wrap="square" rtlCol="0">
            <a:spAutoFit/>
          </a:bodyPr>
          <a:lstStyle/>
          <a:p>
            <a:r>
              <a:rPr lang="en-US" dirty="0" smtClean="0"/>
              <a:t>2</a:t>
            </a:r>
            <a:r>
              <a:rPr lang="en-US" baseline="30000" dirty="0" smtClean="0"/>
              <a:t>nd</a:t>
            </a:r>
            <a:r>
              <a:rPr lang="en-US" dirty="0" smtClean="0"/>
              <a:t> Historic Food and Beverage Data Comparison</a:t>
            </a:r>
            <a:endParaRPr lang="en-US" dirty="0"/>
          </a:p>
        </p:txBody>
      </p:sp>
      <p:pic>
        <p:nvPicPr>
          <p:cNvPr id="9" name="Audio 8">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21278097"/>
      </p:ext>
    </p:extLst>
  </p:cSld>
  <p:clrMapOvr>
    <a:masterClrMapping/>
  </p:clrMapOvr>
  <mc:AlternateContent xmlns:mc="http://schemas.openxmlformats.org/markup-compatibility/2006">
    <mc:Choice xmlns:p14="http://schemas.microsoft.com/office/powerpoint/2010/main" Requires="p14">
      <p:transition spd="slow" p14:dur="2000" advTm="162731"/>
    </mc:Choice>
    <mc:Fallback>
      <p:transition spd="slow" advTm="1627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Findings</a:t>
            </a:r>
            <a:endParaRPr lang="en-US" dirty="0"/>
          </a:p>
        </p:txBody>
      </p:sp>
      <p:sp>
        <p:nvSpPr>
          <p:cNvPr id="3" name="Content Placeholder 2"/>
          <p:cNvSpPr>
            <a:spLocks noGrp="1"/>
          </p:cNvSpPr>
          <p:nvPr>
            <p:ph idx="1"/>
          </p:nvPr>
        </p:nvSpPr>
        <p:spPr>
          <a:xfrm>
            <a:off x="1143000" y="2057399"/>
            <a:ext cx="9872871" cy="4380345"/>
          </a:xfrm>
        </p:spPr>
        <p:txBody>
          <a:bodyPr>
            <a:normAutofit lnSpcReduction="10000"/>
          </a:bodyPr>
          <a:lstStyle/>
          <a:p>
            <a:r>
              <a:rPr lang="en-US" dirty="0" smtClean="0"/>
              <a:t>All three models over estimated Food and Beverage prices for both datasets</a:t>
            </a:r>
          </a:p>
          <a:p>
            <a:r>
              <a:rPr lang="en-US" dirty="0" smtClean="0"/>
              <a:t>The price between the models and the 1</a:t>
            </a:r>
            <a:r>
              <a:rPr lang="en-US" baseline="30000" dirty="0" smtClean="0"/>
              <a:t>st</a:t>
            </a:r>
            <a:r>
              <a:rPr lang="en-US" dirty="0" smtClean="0"/>
              <a:t> Food and Beverage dataset was on average $5-$10 more expense than the actuals </a:t>
            </a:r>
          </a:p>
          <a:p>
            <a:r>
              <a:rPr lang="en-US" dirty="0" smtClean="0"/>
              <a:t>The </a:t>
            </a:r>
            <a:r>
              <a:rPr lang="en-US" dirty="0"/>
              <a:t>price between the models and </a:t>
            </a:r>
            <a:r>
              <a:rPr lang="en-US" dirty="0" smtClean="0"/>
              <a:t>the 2</a:t>
            </a:r>
            <a:r>
              <a:rPr lang="en-US" baseline="30000" dirty="0" smtClean="0"/>
              <a:t>nd</a:t>
            </a:r>
            <a:r>
              <a:rPr lang="en-US" dirty="0" smtClean="0"/>
              <a:t> </a:t>
            </a:r>
            <a:r>
              <a:rPr lang="en-US" dirty="0"/>
              <a:t>Food and Beverage </a:t>
            </a:r>
            <a:r>
              <a:rPr lang="en-US" dirty="0" smtClean="0"/>
              <a:t>dataset fluctuated back and forth more, but as time went on the models estimated costs $50 higher than the actuals </a:t>
            </a:r>
          </a:p>
          <a:p>
            <a:r>
              <a:rPr lang="en-US" dirty="0" smtClean="0"/>
              <a:t>The Consumer Price Index can estimate market trends on a large scale, however for individual, smaller dataset the CPI has shown to over estimate food and beverage prices </a:t>
            </a:r>
          </a:p>
          <a:p>
            <a:r>
              <a:rPr lang="en-US" dirty="0" smtClean="0"/>
              <a:t>Food and Beverage prices don’t increase as quickly as expected </a:t>
            </a:r>
          </a:p>
          <a:p>
            <a:r>
              <a:rPr lang="en-US" dirty="0" smtClean="0"/>
              <a:t>Other CPIs can be used to train a food and beverage model, this can be seen because the models are inline with the 1</a:t>
            </a:r>
            <a:r>
              <a:rPr lang="en-US" baseline="30000" dirty="0" smtClean="0"/>
              <a:t>st</a:t>
            </a:r>
            <a:r>
              <a:rPr lang="en-US" dirty="0" smtClean="0"/>
              <a:t> Food and Beverage price calculation.</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622412240"/>
      </p:ext>
    </p:extLst>
  </p:cSld>
  <p:clrMapOvr>
    <a:masterClrMapping/>
  </p:clrMapOvr>
  <mc:AlternateContent xmlns:mc="http://schemas.openxmlformats.org/markup-compatibility/2006">
    <mc:Choice xmlns:p14="http://schemas.microsoft.com/office/powerpoint/2010/main" Requires="p14">
      <p:transition spd="slow" p14:dur="2000" advTm="168916"/>
    </mc:Choice>
    <mc:Fallback>
      <p:transition spd="slow" advTm="168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Future Steps</a:t>
            </a:r>
            <a:endParaRPr lang="en-US" dirty="0"/>
          </a:p>
        </p:txBody>
      </p:sp>
      <p:sp>
        <p:nvSpPr>
          <p:cNvPr id="3" name="Content Placeholder 2"/>
          <p:cNvSpPr>
            <a:spLocks noGrp="1"/>
          </p:cNvSpPr>
          <p:nvPr>
            <p:ph idx="1"/>
          </p:nvPr>
        </p:nvSpPr>
        <p:spPr/>
        <p:txBody>
          <a:bodyPr/>
          <a:lstStyle/>
          <a:p>
            <a:r>
              <a:rPr lang="en-US" dirty="0" smtClean="0"/>
              <a:t>A better identifier for companies to use to budget would be to analyze how their own spend has fluctuated over time and use that to train the models. </a:t>
            </a:r>
          </a:p>
          <a:p>
            <a:r>
              <a:rPr lang="en-US" dirty="0" smtClean="0"/>
              <a:t>All three models are useful to help predict prices </a:t>
            </a:r>
          </a:p>
          <a:p>
            <a:r>
              <a:rPr lang="en-US" dirty="0" smtClean="0"/>
              <a:t>Overall spend inflation rates appear to be good predictors of food and beverage spend, however this needs to be tested at the individual organizations level, instead of using nation numbers. </a:t>
            </a:r>
            <a:endParaRPr lang="en-US" dirty="0"/>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685371064"/>
      </p:ext>
    </p:extLst>
  </p:cSld>
  <p:clrMapOvr>
    <a:masterClrMapping/>
  </p:clrMapOvr>
  <mc:AlternateContent xmlns:mc="http://schemas.openxmlformats.org/markup-compatibility/2006">
    <mc:Choice xmlns:p14="http://schemas.microsoft.com/office/powerpoint/2010/main" Requires="p14">
      <p:transition spd="slow" p14:dur="2000" advTm="162963"/>
    </mc:Choice>
    <mc:Fallback>
      <p:transition spd="slow" advTm="1629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Overview</a:t>
            </a:r>
            <a:endParaRPr lang="en-US" dirty="0"/>
          </a:p>
        </p:txBody>
      </p:sp>
      <p:sp>
        <p:nvSpPr>
          <p:cNvPr id="3" name="Content Placeholder 2"/>
          <p:cNvSpPr>
            <a:spLocks noGrp="1"/>
          </p:cNvSpPr>
          <p:nvPr>
            <p:ph idx="1"/>
          </p:nvPr>
        </p:nvSpPr>
        <p:spPr/>
        <p:txBody>
          <a:bodyPr>
            <a:normAutofit/>
          </a:bodyPr>
          <a:lstStyle/>
          <a:p>
            <a:r>
              <a:rPr lang="en-US" dirty="0" smtClean="0"/>
              <a:t>Background</a:t>
            </a:r>
          </a:p>
          <a:p>
            <a:r>
              <a:rPr lang="en-US" dirty="0" smtClean="0"/>
              <a:t>Problem Statement  </a:t>
            </a:r>
          </a:p>
          <a:p>
            <a:r>
              <a:rPr lang="en-US" dirty="0" smtClean="0"/>
              <a:t>Data Overview </a:t>
            </a:r>
          </a:p>
          <a:p>
            <a:r>
              <a:rPr lang="en-US" dirty="0"/>
              <a:t>Exploratory Data Analysis </a:t>
            </a:r>
            <a:endParaRPr lang="en-US" dirty="0" smtClean="0"/>
          </a:p>
          <a:p>
            <a:r>
              <a:rPr lang="en-US" dirty="0" smtClean="0"/>
              <a:t>Machine Learning Techniques </a:t>
            </a:r>
          </a:p>
          <a:p>
            <a:r>
              <a:rPr lang="en-US" dirty="0" smtClean="0"/>
              <a:t>Analysis </a:t>
            </a:r>
          </a:p>
          <a:p>
            <a:r>
              <a:rPr lang="en-US" dirty="0" smtClean="0"/>
              <a:t>Findings </a:t>
            </a:r>
          </a:p>
          <a:p>
            <a:r>
              <a:rPr lang="en-US" dirty="0" smtClean="0"/>
              <a:t>Future Steps </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18613212"/>
      </p:ext>
    </p:extLst>
  </p:cSld>
  <p:clrMapOvr>
    <a:masterClrMapping/>
  </p:clrMapOvr>
  <mc:AlternateContent xmlns:mc="http://schemas.openxmlformats.org/markup-compatibility/2006">
    <mc:Choice xmlns:p14="http://schemas.microsoft.com/office/powerpoint/2010/main" Requires="p14">
      <p:transition spd="slow" p14:dur="2000" advTm="20142"/>
    </mc:Choice>
    <mc:Fallback>
      <p:transition spd="slow" advTm="20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Background </a:t>
            </a:r>
            <a:endParaRPr lang="en-US" dirty="0"/>
          </a:p>
        </p:txBody>
      </p:sp>
      <p:sp>
        <p:nvSpPr>
          <p:cNvPr id="3" name="Content Placeholder 2"/>
          <p:cNvSpPr>
            <a:spLocks noGrp="1"/>
          </p:cNvSpPr>
          <p:nvPr>
            <p:ph idx="1"/>
          </p:nvPr>
        </p:nvSpPr>
        <p:spPr/>
        <p:txBody>
          <a:bodyPr/>
          <a:lstStyle/>
          <a:p>
            <a:r>
              <a:rPr lang="en-US" dirty="0"/>
              <a:t>Most companies set an annual budget at the beginning of each year </a:t>
            </a:r>
            <a:endParaRPr lang="en-US" dirty="0" smtClean="0"/>
          </a:p>
          <a:p>
            <a:r>
              <a:rPr lang="en-US" dirty="0" smtClean="0"/>
              <a:t>The primary disruptor to an organization’s budget is inflation. </a:t>
            </a:r>
          </a:p>
          <a:p>
            <a:r>
              <a:rPr lang="en-US" dirty="0" smtClean="0"/>
              <a:t>Typically inflation rates hover around 2%</a:t>
            </a:r>
          </a:p>
          <a:p>
            <a:r>
              <a:rPr lang="en-US" dirty="0"/>
              <a:t>Inflation has risen 7.9% in the last 12 months</a:t>
            </a:r>
          </a:p>
          <a:p>
            <a:endParaRPr lang="en-US" dirty="0" smtClean="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266665170"/>
      </p:ext>
    </p:extLst>
  </p:cSld>
  <p:clrMapOvr>
    <a:masterClrMapping/>
  </p:clrMapOvr>
  <mc:AlternateContent xmlns:mc="http://schemas.openxmlformats.org/markup-compatibility/2006">
    <mc:Choice xmlns:p14="http://schemas.microsoft.com/office/powerpoint/2010/main" Requires="p14">
      <p:transition spd="slow" p14:dur="2000" advTm="78238"/>
    </mc:Choice>
    <mc:Fallback>
      <p:transition spd="slow" advTm="78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Statement</a:t>
            </a:r>
            <a:endParaRPr lang="en-US" dirty="0"/>
          </a:p>
        </p:txBody>
      </p:sp>
      <p:graphicFrame>
        <p:nvGraphicFramePr>
          <p:cNvPr id="4" name="Diagram 3"/>
          <p:cNvGraphicFramePr/>
          <p:nvPr>
            <p:extLst>
              <p:ext uri="{D42A27DB-BD31-4B8C-83A1-F6EECF244321}">
                <p14:modId xmlns:p14="http://schemas.microsoft.com/office/powerpoint/2010/main" val="1151326420"/>
              </p:ext>
            </p:extLst>
          </p:nvPr>
        </p:nvGraphicFramePr>
        <p:xfrm>
          <a:off x="1143000" y="1856509"/>
          <a:ext cx="9875520" cy="441113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991427768"/>
      </p:ext>
    </p:extLst>
  </p:cSld>
  <p:clrMapOvr>
    <a:masterClrMapping/>
  </p:clrMapOvr>
  <mc:AlternateContent xmlns:mc="http://schemas.openxmlformats.org/markup-compatibility/2006">
    <mc:Choice xmlns:p14="http://schemas.microsoft.com/office/powerpoint/2010/main" Requires="p14">
      <p:transition spd="slow" p14:dur="2000" advTm="49643"/>
    </mc:Choice>
    <mc:Fallback>
      <p:transition spd="slow" advTm="496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Overview </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366325470"/>
              </p:ext>
            </p:extLst>
          </p:nvPr>
        </p:nvGraphicFramePr>
        <p:xfrm>
          <a:off x="1143000" y="2057400"/>
          <a:ext cx="9872663" cy="4038600"/>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Audio 2">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56127890"/>
      </p:ext>
    </p:extLst>
  </p:cSld>
  <p:clrMapOvr>
    <a:masterClrMapping/>
  </p:clrMapOvr>
  <mc:AlternateContent xmlns:mc="http://schemas.openxmlformats.org/markup-compatibility/2006">
    <mc:Choice xmlns:p14="http://schemas.microsoft.com/office/powerpoint/2010/main" Requires="p14">
      <p:transition spd="slow" p14:dur="2000" advTm="81322"/>
    </mc:Choice>
    <mc:Fallback>
      <p:transition spd="slow" advTm="813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Exploratory Data Analysis </a:t>
            </a:r>
            <a:endParaRPr lang="en-US" dirty="0"/>
          </a:p>
        </p:txBody>
      </p:sp>
      <p:sp>
        <p:nvSpPr>
          <p:cNvPr id="3" name="Content Placeholder 2"/>
          <p:cNvSpPr>
            <a:spLocks noGrp="1"/>
          </p:cNvSpPr>
          <p:nvPr>
            <p:ph idx="1"/>
          </p:nvPr>
        </p:nvSpPr>
        <p:spPr>
          <a:xfrm>
            <a:off x="1143000" y="1615111"/>
            <a:ext cx="9872871" cy="1581727"/>
          </a:xfrm>
        </p:spPr>
        <p:txBody>
          <a:bodyPr/>
          <a:lstStyle/>
          <a:p>
            <a:r>
              <a:rPr lang="en-US" dirty="0" smtClean="0"/>
              <a:t>The datasets were analyzed by looking at the breakdown of the data mathematically and visually. </a:t>
            </a:r>
          </a:p>
          <a:p>
            <a:r>
              <a:rPr lang="en-US" dirty="0" smtClean="0"/>
              <a:t>The goal of this EDA was to see if the datasets had similar trends or had a close enough correlation to use. </a:t>
            </a:r>
            <a:endParaRPr lang="en-US" dirty="0"/>
          </a:p>
        </p:txBody>
      </p:sp>
      <p:sp>
        <p:nvSpPr>
          <p:cNvPr id="4" name="TextBox 3"/>
          <p:cNvSpPr txBox="1"/>
          <p:nvPr/>
        </p:nvSpPr>
        <p:spPr>
          <a:xfrm>
            <a:off x="622165" y="3085948"/>
            <a:ext cx="2161309" cy="369332"/>
          </a:xfrm>
          <a:prstGeom prst="rect">
            <a:avLst/>
          </a:prstGeom>
          <a:noFill/>
        </p:spPr>
        <p:txBody>
          <a:bodyPr wrap="square" rtlCol="0">
            <a:spAutoFit/>
          </a:bodyPr>
          <a:lstStyle/>
          <a:p>
            <a:r>
              <a:rPr lang="en-US" dirty="0" smtClean="0"/>
              <a:t>National 2021 CPI</a:t>
            </a:r>
            <a:endParaRPr lang="en-US" dirty="0"/>
          </a:p>
        </p:txBody>
      </p:sp>
      <p:pic>
        <p:nvPicPr>
          <p:cNvPr id="5" name="Picture 4"/>
          <p:cNvPicPr>
            <a:picLocks noChangeAspect="1"/>
          </p:cNvPicPr>
          <p:nvPr/>
        </p:nvPicPr>
        <p:blipFill>
          <a:blip r:embed="rId4"/>
          <a:stretch>
            <a:fillRect/>
          </a:stretch>
        </p:blipFill>
        <p:spPr>
          <a:xfrm>
            <a:off x="475119" y="3464267"/>
            <a:ext cx="2134424" cy="3043424"/>
          </a:xfrm>
          <a:prstGeom prst="rect">
            <a:avLst/>
          </a:prstGeom>
        </p:spPr>
      </p:pic>
      <p:sp>
        <p:nvSpPr>
          <p:cNvPr id="10" name="TextBox 9"/>
          <p:cNvSpPr txBox="1"/>
          <p:nvPr/>
        </p:nvSpPr>
        <p:spPr>
          <a:xfrm>
            <a:off x="5298401" y="3055377"/>
            <a:ext cx="2161309" cy="369332"/>
          </a:xfrm>
          <a:prstGeom prst="rect">
            <a:avLst/>
          </a:prstGeom>
          <a:noFill/>
        </p:spPr>
        <p:txBody>
          <a:bodyPr wrap="square" rtlCol="0">
            <a:spAutoFit/>
          </a:bodyPr>
          <a:lstStyle/>
          <a:p>
            <a:r>
              <a:rPr lang="en-US" dirty="0" smtClean="0"/>
              <a:t>1 Food CPI</a:t>
            </a:r>
            <a:endParaRPr lang="en-US" dirty="0"/>
          </a:p>
        </p:txBody>
      </p:sp>
      <p:sp>
        <p:nvSpPr>
          <p:cNvPr id="11" name="TextBox 10"/>
          <p:cNvSpPr txBox="1"/>
          <p:nvPr/>
        </p:nvSpPr>
        <p:spPr>
          <a:xfrm>
            <a:off x="2829799" y="3091170"/>
            <a:ext cx="2161309" cy="369332"/>
          </a:xfrm>
          <a:prstGeom prst="rect">
            <a:avLst/>
          </a:prstGeom>
          <a:noFill/>
        </p:spPr>
        <p:txBody>
          <a:bodyPr wrap="square" rtlCol="0">
            <a:spAutoFit/>
          </a:bodyPr>
          <a:lstStyle/>
          <a:p>
            <a:r>
              <a:rPr lang="en-US" dirty="0" smtClean="0"/>
              <a:t>Market Basket CPI</a:t>
            </a:r>
            <a:endParaRPr lang="en-US" dirty="0"/>
          </a:p>
        </p:txBody>
      </p:sp>
      <p:sp>
        <p:nvSpPr>
          <p:cNvPr id="12" name="TextBox 11"/>
          <p:cNvSpPr txBox="1"/>
          <p:nvPr/>
        </p:nvSpPr>
        <p:spPr>
          <a:xfrm>
            <a:off x="9906971" y="3056130"/>
            <a:ext cx="2161309" cy="369332"/>
          </a:xfrm>
          <a:prstGeom prst="rect">
            <a:avLst/>
          </a:prstGeom>
          <a:noFill/>
        </p:spPr>
        <p:txBody>
          <a:bodyPr wrap="square" rtlCol="0">
            <a:spAutoFit/>
          </a:bodyPr>
          <a:lstStyle/>
          <a:p>
            <a:r>
              <a:rPr lang="en-US" dirty="0"/>
              <a:t>3</a:t>
            </a:r>
            <a:r>
              <a:rPr lang="en-US" dirty="0" smtClean="0"/>
              <a:t> Food CPI</a:t>
            </a:r>
            <a:endParaRPr lang="en-US" dirty="0"/>
          </a:p>
        </p:txBody>
      </p:sp>
      <p:sp>
        <p:nvSpPr>
          <p:cNvPr id="13" name="TextBox 12"/>
          <p:cNvSpPr txBox="1"/>
          <p:nvPr/>
        </p:nvSpPr>
        <p:spPr>
          <a:xfrm>
            <a:off x="7558538" y="3094935"/>
            <a:ext cx="2161309" cy="369332"/>
          </a:xfrm>
          <a:prstGeom prst="rect">
            <a:avLst/>
          </a:prstGeom>
          <a:noFill/>
        </p:spPr>
        <p:txBody>
          <a:bodyPr wrap="square" rtlCol="0">
            <a:spAutoFit/>
          </a:bodyPr>
          <a:lstStyle/>
          <a:p>
            <a:r>
              <a:rPr lang="en-US" dirty="0"/>
              <a:t>2</a:t>
            </a:r>
            <a:r>
              <a:rPr lang="en-US" dirty="0" smtClean="0"/>
              <a:t> Food CPI</a:t>
            </a:r>
            <a:endParaRPr lang="en-US" dirty="0"/>
          </a:p>
        </p:txBody>
      </p:sp>
      <p:pic>
        <p:nvPicPr>
          <p:cNvPr id="14" name="Picture 13"/>
          <p:cNvPicPr>
            <a:picLocks noChangeAspect="1"/>
          </p:cNvPicPr>
          <p:nvPr/>
        </p:nvPicPr>
        <p:blipFill>
          <a:blip r:embed="rId5"/>
          <a:stretch>
            <a:fillRect/>
          </a:stretch>
        </p:blipFill>
        <p:spPr>
          <a:xfrm>
            <a:off x="2691253" y="3455280"/>
            <a:ext cx="2156345" cy="3052412"/>
          </a:xfrm>
          <a:prstGeom prst="rect">
            <a:avLst/>
          </a:prstGeom>
        </p:spPr>
      </p:pic>
      <p:pic>
        <p:nvPicPr>
          <p:cNvPr id="15" name="Picture 14"/>
          <p:cNvPicPr>
            <a:picLocks noChangeAspect="1"/>
          </p:cNvPicPr>
          <p:nvPr/>
        </p:nvPicPr>
        <p:blipFill>
          <a:blip r:embed="rId6"/>
          <a:stretch>
            <a:fillRect/>
          </a:stretch>
        </p:blipFill>
        <p:spPr>
          <a:xfrm>
            <a:off x="4927261" y="3464267"/>
            <a:ext cx="2168666" cy="3052411"/>
          </a:xfrm>
          <a:prstGeom prst="rect">
            <a:avLst/>
          </a:prstGeom>
        </p:spPr>
      </p:pic>
      <p:pic>
        <p:nvPicPr>
          <p:cNvPr id="16" name="Picture 15"/>
          <p:cNvPicPr>
            <a:picLocks noChangeAspect="1"/>
          </p:cNvPicPr>
          <p:nvPr/>
        </p:nvPicPr>
        <p:blipFill>
          <a:blip r:embed="rId7"/>
          <a:stretch>
            <a:fillRect/>
          </a:stretch>
        </p:blipFill>
        <p:spPr>
          <a:xfrm>
            <a:off x="7198742" y="3394747"/>
            <a:ext cx="2197308" cy="3122180"/>
          </a:xfrm>
          <a:prstGeom prst="rect">
            <a:avLst/>
          </a:prstGeom>
        </p:spPr>
      </p:pic>
      <p:pic>
        <p:nvPicPr>
          <p:cNvPr id="17" name="Picture 16"/>
          <p:cNvPicPr>
            <a:picLocks noChangeAspect="1"/>
          </p:cNvPicPr>
          <p:nvPr/>
        </p:nvPicPr>
        <p:blipFill>
          <a:blip r:embed="rId8"/>
          <a:stretch>
            <a:fillRect/>
          </a:stretch>
        </p:blipFill>
        <p:spPr>
          <a:xfrm>
            <a:off x="9494878" y="3424709"/>
            <a:ext cx="2153962" cy="3057236"/>
          </a:xfrm>
          <a:prstGeom prst="rect">
            <a:avLst/>
          </a:prstGeom>
        </p:spPr>
      </p:pic>
      <p:pic>
        <p:nvPicPr>
          <p:cNvPr id="18" name="Audio 17">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84933431"/>
      </p:ext>
    </p:extLst>
  </p:cSld>
  <p:clrMapOvr>
    <a:masterClrMapping/>
  </p:clrMapOvr>
  <mc:AlternateContent xmlns:mc="http://schemas.openxmlformats.org/markup-compatibility/2006">
    <mc:Choice xmlns:p14="http://schemas.microsoft.com/office/powerpoint/2010/main" Requires="p14">
      <p:transition spd="slow" p14:dur="2000" advTm="19421"/>
    </mc:Choice>
    <mc:Fallback>
      <p:transition spd="slow" advTm="1942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EDA (</a:t>
            </a:r>
            <a:r>
              <a:rPr lang="en-US" dirty="0" err="1" smtClean="0"/>
              <a:t>cont</a:t>
            </a:r>
            <a:r>
              <a:rPr lang="en-US" dirty="0" smtClean="0"/>
              <a:t>)</a:t>
            </a:r>
            <a:endParaRPr lang="en-US" dirty="0"/>
          </a:p>
        </p:txBody>
      </p:sp>
      <p:sp>
        <p:nvSpPr>
          <p:cNvPr id="3" name="Content Placeholder 2"/>
          <p:cNvSpPr>
            <a:spLocks noGrp="1"/>
          </p:cNvSpPr>
          <p:nvPr>
            <p:ph idx="1"/>
          </p:nvPr>
        </p:nvSpPr>
        <p:spPr>
          <a:xfrm>
            <a:off x="1145649" y="1725468"/>
            <a:ext cx="9872871" cy="4038600"/>
          </a:xfrm>
        </p:spPr>
        <p:txBody>
          <a:bodyPr/>
          <a:lstStyle/>
          <a:p>
            <a:r>
              <a:rPr lang="en-US" dirty="0" smtClean="0"/>
              <a:t>Once the previous graphs were analyzed, it appeared the Market Basket CPI data and the 1</a:t>
            </a:r>
            <a:r>
              <a:rPr lang="en-US" baseline="30000" dirty="0" smtClean="0"/>
              <a:t>st</a:t>
            </a:r>
            <a:r>
              <a:rPr lang="en-US" dirty="0" smtClean="0"/>
              <a:t> Food and Beverage datasets had the strongest correlation. </a:t>
            </a:r>
            <a:endParaRPr lang="en-US" dirty="0"/>
          </a:p>
          <a:p>
            <a:r>
              <a:rPr lang="en-US" dirty="0" smtClean="0"/>
              <a:t>To further verify this a heat map was generated which confirmed this correlation. </a:t>
            </a:r>
          </a:p>
          <a:p>
            <a:r>
              <a:rPr lang="en-US" dirty="0" smtClean="0"/>
              <a:t>This correlation lead to using the Market Basket CPI dataset for the machine learning modules. </a:t>
            </a:r>
          </a:p>
          <a:p>
            <a:endParaRPr lang="en-US" dirty="0"/>
          </a:p>
        </p:txBody>
      </p:sp>
      <p:pic>
        <p:nvPicPr>
          <p:cNvPr id="4" name="Picture 3"/>
          <p:cNvPicPr>
            <a:picLocks noChangeAspect="1"/>
          </p:cNvPicPr>
          <p:nvPr/>
        </p:nvPicPr>
        <p:blipFill>
          <a:blip r:embed="rId4"/>
          <a:stretch>
            <a:fillRect/>
          </a:stretch>
        </p:blipFill>
        <p:spPr>
          <a:xfrm>
            <a:off x="3656659" y="3439968"/>
            <a:ext cx="4258905" cy="3108395"/>
          </a:xfrm>
          <a:prstGeom prst="rect">
            <a:avLst/>
          </a:prstGeom>
        </p:spPr>
      </p:pic>
      <p:pic>
        <p:nvPicPr>
          <p:cNvPr id="5" name="Audio 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73390081"/>
      </p:ext>
    </p:extLst>
  </p:cSld>
  <p:clrMapOvr>
    <a:masterClrMapping/>
  </p:clrMapOvr>
  <mc:AlternateContent xmlns:mc="http://schemas.openxmlformats.org/markup-compatibility/2006">
    <mc:Choice xmlns:p14="http://schemas.microsoft.com/office/powerpoint/2010/main" Requires="p14">
      <p:transition spd="slow" p14:dur="2000" advTm="33451"/>
    </mc:Choice>
    <mc:Fallback>
      <p:transition spd="slow" advTm="33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Machine Learning Techniques</a:t>
            </a:r>
            <a:endParaRPr lang="en-US" dirty="0"/>
          </a:p>
        </p:txBody>
      </p:sp>
      <p:graphicFrame>
        <p:nvGraphicFramePr>
          <p:cNvPr id="4" name="Diagram 3"/>
          <p:cNvGraphicFramePr/>
          <p:nvPr>
            <p:extLst>
              <p:ext uri="{D42A27DB-BD31-4B8C-83A1-F6EECF244321}">
                <p14:modId xmlns:p14="http://schemas.microsoft.com/office/powerpoint/2010/main" val="3280223733"/>
              </p:ext>
            </p:extLst>
          </p:nvPr>
        </p:nvGraphicFramePr>
        <p:xfrm>
          <a:off x="1143000" y="1965960"/>
          <a:ext cx="9875520" cy="409309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73184588"/>
      </p:ext>
    </p:extLst>
  </p:cSld>
  <p:clrMapOvr>
    <a:masterClrMapping/>
  </p:clrMapOvr>
  <mc:AlternateContent xmlns:mc="http://schemas.openxmlformats.org/markup-compatibility/2006">
    <mc:Choice xmlns:p14="http://schemas.microsoft.com/office/powerpoint/2010/main" Requires="p14">
      <p:transition spd="slow" p14:dur="2000" advTm="50292"/>
    </mc:Choice>
    <mc:Fallback>
      <p:transition spd="slow" advTm="502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Machine Learning Techniques</a:t>
            </a:r>
          </a:p>
        </p:txBody>
      </p:sp>
      <p:sp>
        <p:nvSpPr>
          <p:cNvPr id="3" name="Content Placeholder 2"/>
          <p:cNvSpPr>
            <a:spLocks noGrp="1"/>
          </p:cNvSpPr>
          <p:nvPr>
            <p:ph idx="1"/>
          </p:nvPr>
        </p:nvSpPr>
        <p:spPr>
          <a:xfrm>
            <a:off x="1143000" y="2057399"/>
            <a:ext cx="9872871" cy="4269509"/>
          </a:xfrm>
        </p:spPr>
        <p:txBody>
          <a:bodyPr>
            <a:normAutofit fontScale="92500" lnSpcReduction="10000"/>
          </a:bodyPr>
          <a:lstStyle/>
          <a:p>
            <a:r>
              <a:rPr lang="en-US" dirty="0" smtClean="0"/>
              <a:t>KNN </a:t>
            </a:r>
            <a:r>
              <a:rPr lang="en-US" dirty="0" smtClean="0"/>
              <a:t>Model</a:t>
            </a:r>
            <a:endParaRPr lang="en-US" dirty="0" smtClean="0"/>
          </a:p>
          <a:p>
            <a:pPr lvl="1"/>
            <a:r>
              <a:rPr lang="en-US" dirty="0" smtClean="0"/>
              <a:t>Two KNN </a:t>
            </a:r>
            <a:r>
              <a:rPr lang="en-US" dirty="0" smtClean="0"/>
              <a:t>Model </a:t>
            </a:r>
            <a:r>
              <a:rPr lang="en-US" dirty="0" smtClean="0"/>
              <a:t>were preformed: one with the date column split apart and one with it combined</a:t>
            </a:r>
          </a:p>
          <a:p>
            <a:pPr lvl="1"/>
            <a:r>
              <a:rPr lang="en-US" dirty="0" smtClean="0"/>
              <a:t>Had the </a:t>
            </a:r>
            <a:r>
              <a:rPr lang="en-US" dirty="0" smtClean="0"/>
              <a:t>strongest Mean Squared  Error (MSE) </a:t>
            </a:r>
            <a:r>
              <a:rPr lang="en-US" dirty="0" smtClean="0"/>
              <a:t>score</a:t>
            </a:r>
          </a:p>
          <a:p>
            <a:pPr lvl="1"/>
            <a:r>
              <a:rPr lang="en-US" dirty="0"/>
              <a:t>Created predictive data based off of the Market Basket CPI </a:t>
            </a:r>
            <a:r>
              <a:rPr lang="en-US" dirty="0" smtClean="0"/>
              <a:t>dataset</a:t>
            </a:r>
            <a:endParaRPr lang="en-US" dirty="0" smtClean="0"/>
          </a:p>
          <a:p>
            <a:r>
              <a:rPr lang="en-US" dirty="0" smtClean="0"/>
              <a:t>Linear Regression </a:t>
            </a:r>
            <a:r>
              <a:rPr lang="en-US" dirty="0" smtClean="0"/>
              <a:t>Model</a:t>
            </a:r>
            <a:endParaRPr lang="en-US" dirty="0" smtClean="0"/>
          </a:p>
          <a:p>
            <a:pPr lvl="1"/>
            <a:r>
              <a:rPr lang="en-US" dirty="0" smtClean="0"/>
              <a:t>Had the second strongest MSE score </a:t>
            </a:r>
          </a:p>
          <a:p>
            <a:pPr lvl="1"/>
            <a:r>
              <a:rPr lang="en-US" dirty="0" smtClean="0"/>
              <a:t>Created predictive data based off of the Market Basket CPI dataset</a:t>
            </a:r>
          </a:p>
          <a:p>
            <a:r>
              <a:rPr lang="en-US" dirty="0" smtClean="0"/>
              <a:t>ARIMA Model </a:t>
            </a:r>
            <a:endParaRPr lang="en-US" dirty="0" smtClean="0"/>
          </a:p>
          <a:p>
            <a:pPr lvl="1"/>
            <a:r>
              <a:rPr lang="en-US" dirty="0" smtClean="0"/>
              <a:t>Widely used for deman</a:t>
            </a:r>
            <a:r>
              <a:rPr lang="en-US" dirty="0" smtClean="0"/>
              <a:t>d forecasting </a:t>
            </a:r>
          </a:p>
          <a:p>
            <a:pPr lvl="1"/>
            <a:r>
              <a:rPr lang="en-US" dirty="0" smtClean="0"/>
              <a:t>Created predictive data based off of the 1</a:t>
            </a:r>
            <a:r>
              <a:rPr lang="en-US" baseline="30000" dirty="0" smtClean="0"/>
              <a:t>st</a:t>
            </a:r>
            <a:r>
              <a:rPr lang="en-US" dirty="0" smtClean="0"/>
              <a:t> Food and Beverage CPI dataset</a:t>
            </a:r>
          </a:p>
          <a:p>
            <a:pPr lvl="1"/>
            <a:r>
              <a:rPr lang="en-US" dirty="0" smtClean="0"/>
              <a:t>The forecast was a constant value, which shows that while food and beverage prices might fluctuate heavily month over month, they still increase at a relatively constant rate</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47416431"/>
      </p:ext>
    </p:extLst>
  </p:cSld>
  <p:clrMapOvr>
    <a:masterClrMapping/>
  </p:clrMapOvr>
  <mc:AlternateContent xmlns:mc="http://schemas.openxmlformats.org/markup-compatibility/2006">
    <mc:Choice xmlns:p14="http://schemas.microsoft.com/office/powerpoint/2010/main" Requires="p14">
      <p:transition spd="slow" p14:dur="2000" advTm="124941"/>
    </mc:Choice>
    <mc:Fallback>
      <p:transition spd="slow" advTm="1249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Basis">
  <a:themeElements>
    <a:clrScheme name="Marquee">
      <a:dk1>
        <a:srgbClr val="000000"/>
      </a:dk1>
      <a:lt1>
        <a:sysClr val="window" lastClr="FFFFFF"/>
      </a:lt1>
      <a:dk2>
        <a:srgbClr val="5E5E5E"/>
      </a:dk2>
      <a:lt2>
        <a:srgbClr val="DDDDDD"/>
      </a:lt2>
      <a:accent1>
        <a:srgbClr val="418AB3"/>
      </a:accent1>
      <a:accent2>
        <a:srgbClr val="A6B727"/>
      </a:accent2>
      <a:accent3>
        <a:srgbClr val="F69200"/>
      </a:accent3>
      <a:accent4>
        <a:srgbClr val="838383"/>
      </a:accent4>
      <a:accent5>
        <a:srgbClr val="FEC306"/>
      </a:accent5>
      <a:accent6>
        <a:srgbClr val="DF5327"/>
      </a:accent6>
      <a:hlink>
        <a:srgbClr val="F59E00"/>
      </a:hlink>
      <a:folHlink>
        <a:srgbClr val="B2B2B2"/>
      </a:folHlink>
    </a:clrScheme>
    <a:fontScheme name="Basis">
      <a:maj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Basis" id="{5665723A-49BA-4B57-8411-A56F8F207965}" vid="{90E45F77-AEFC-46EF-A7C1-5B338C297B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Basis</Template>
  <TotalTime>353</TotalTime>
  <Words>810</Words>
  <Application>Microsoft Office PowerPoint</Application>
  <PresentationFormat>Widescreen</PresentationFormat>
  <Paragraphs>95</Paragraphs>
  <Slides>13</Slides>
  <Notes>1</Notes>
  <HiddenSlides>0</HiddenSlides>
  <MMClips>13</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13</vt:i4>
      </vt:variant>
    </vt:vector>
  </HeadingPairs>
  <TitlesOfParts>
    <vt:vector size="16" baseType="lpstr">
      <vt:lpstr>Calibri</vt:lpstr>
      <vt:lpstr>Corbel</vt:lpstr>
      <vt:lpstr>Basis</vt:lpstr>
      <vt:lpstr>Food Commodity Budgeting using Inflation Rate Forecasting </vt:lpstr>
      <vt:lpstr>Project Overview</vt:lpstr>
      <vt:lpstr>Background </vt:lpstr>
      <vt:lpstr>Problem Statement</vt:lpstr>
      <vt:lpstr>Data Overview </vt:lpstr>
      <vt:lpstr>Exploratory Data Analysis </vt:lpstr>
      <vt:lpstr>EDA (cont)</vt:lpstr>
      <vt:lpstr>Machine Learning Techniques</vt:lpstr>
      <vt:lpstr>Machine Learning Techniques</vt:lpstr>
      <vt:lpstr>Analysis </vt:lpstr>
      <vt:lpstr>Analysis </vt:lpstr>
      <vt:lpstr>Findings</vt:lpstr>
      <vt:lpstr>Future Steps</vt:lpstr>
    </vt:vector>
  </TitlesOfParts>
  <Company>Vail Resorts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Inflation Rate Forecasting</dc:title>
  <dc:creator>Lydia Swatek</dc:creator>
  <cp:lastModifiedBy>Lydia Swatek</cp:lastModifiedBy>
  <cp:revision>22</cp:revision>
  <dcterms:created xsi:type="dcterms:W3CDTF">2022-06-26T22:38:09Z</dcterms:created>
  <dcterms:modified xsi:type="dcterms:W3CDTF">2022-06-27T04:38:47Z</dcterms:modified>
</cp:coreProperties>
</file>

<file path=docProps/thumbnail.jpeg>
</file>